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428" r:id="rId2"/>
    <p:sldId id="420" r:id="rId3"/>
    <p:sldId id="421" r:id="rId4"/>
    <p:sldId id="575" r:id="rId5"/>
    <p:sldId id="576" r:id="rId6"/>
    <p:sldId id="487" r:id="rId7"/>
    <p:sldId id="525" r:id="rId8"/>
    <p:sldId id="544" r:id="rId9"/>
    <p:sldId id="545" r:id="rId10"/>
    <p:sldId id="546" r:id="rId11"/>
    <p:sldId id="547" r:id="rId12"/>
    <p:sldId id="526" r:id="rId13"/>
    <p:sldId id="579" r:id="rId14"/>
    <p:sldId id="580" r:id="rId15"/>
    <p:sldId id="581" r:id="rId16"/>
    <p:sldId id="582" r:id="rId17"/>
    <p:sldId id="584" r:id="rId18"/>
    <p:sldId id="577" r:id="rId19"/>
    <p:sldId id="585" r:id="rId20"/>
    <p:sldId id="586" r:id="rId21"/>
    <p:sldId id="587" r:id="rId22"/>
    <p:sldId id="588" r:id="rId23"/>
    <p:sldId id="578" r:id="rId24"/>
    <p:sldId id="589" r:id="rId25"/>
    <p:sldId id="590" r:id="rId26"/>
    <p:sldId id="591" r:id="rId27"/>
    <p:sldId id="594" r:id="rId28"/>
    <p:sldId id="541" r:id="rId29"/>
    <p:sldId id="542" r:id="rId30"/>
    <p:sldId id="498" r:id="rId31"/>
    <p:sldId id="499" r:id="rId32"/>
    <p:sldId id="500" r:id="rId33"/>
    <p:sldId id="501" r:id="rId34"/>
    <p:sldId id="502" r:id="rId35"/>
    <p:sldId id="593" r:id="rId36"/>
    <p:sldId id="479" r:id="rId37"/>
    <p:sldId id="509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52"/>
    <p:restoredTop sz="89225"/>
  </p:normalViewPr>
  <p:slideViewPr>
    <p:cSldViewPr snapToGrid="0" snapToObjects="1">
      <p:cViewPr varScale="1">
        <p:scale>
          <a:sx n="109" d="100"/>
          <a:sy n="109" d="100"/>
        </p:scale>
        <p:origin x="1152" y="192"/>
      </p:cViewPr>
      <p:guideLst/>
    </p:cSldViewPr>
  </p:slideViewPr>
  <p:outlineViewPr>
    <p:cViewPr>
      <p:scale>
        <a:sx n="33" d="100"/>
        <a:sy n="33" d="100"/>
      </p:scale>
      <p:origin x="0" y="-10870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2.png>
</file>

<file path=ppt/media/image240.png>
</file>

<file path=ppt/media/image241.png>
</file>

<file path=ppt/media/image3.png>
</file>

<file path=ppt/media/image391.png>
</file>

<file path=ppt/media/image4.png>
</file>

<file path=ppt/media/image42.png>
</file>

<file path=ppt/media/image421.png>
</file>

<file path=ppt/media/image43.png>
</file>

<file path=ppt/media/image431.png>
</file>

<file path=ppt/media/image5.png>
</file>

<file path=ppt/media/image51.png>
</file>

<file path=ppt/media/image510.png>
</file>

<file path=ppt/media/image53.png>
</file>

<file path=ppt/media/image530.png>
</file>

<file path=ppt/media/image5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D8AD6-9F1F-C64A-8412-A3F16145E644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EC1C60-F9DA-AF46-B22C-674B9035C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7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Rosenblatt, Frank. "The perceptron: A probabilistic model for information storage and organization in the brain."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Psychological review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65.6 (1958): 386.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EC1C60-F9DA-AF46-B22C-674B9035C57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408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EC1C60-F9DA-AF46-B22C-674B9035C57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345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EC1C60-F9DA-AF46-B22C-674B9035C57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18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EC1C60-F9DA-AF46-B22C-674B9035C57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096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EC1C60-F9DA-AF46-B22C-674B9035C57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9443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EC1C60-F9DA-AF46-B22C-674B9035C57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387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EC1C60-F9DA-AF46-B22C-674B9035C57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97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EC1C60-F9DA-AF46-B22C-674B9035C57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853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EC1C60-F9DA-AF46-B22C-674B9035C57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023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EC1C60-F9DA-AF46-B22C-674B9035C57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955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57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200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486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0"/>
            <a:ext cx="10972800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1"/>
            <a:ext cx="5384800" cy="4983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143000"/>
            <a:ext cx="5384800" cy="241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709989"/>
            <a:ext cx="5384800" cy="2416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0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Bryan Pardo, Northwestern University, Machine Learning EECS 349 Fall 2007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/>
            </a:lvl1pPr>
          </a:lstStyle>
          <a:p>
            <a:fld id="{75C32DA6-8357-DD45-AF36-249B7A5B669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3189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463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365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29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77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708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68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98CDD-257B-B446-B25F-272C1A20A309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94521-89F9-B849-8666-A59C1D64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05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1.png"/><Relationship Id="rId7" Type="http://schemas.openxmlformats.org/officeDocument/2006/relationships/image" Target="../media/image530.png"/><Relationship Id="rId2" Type="http://schemas.openxmlformats.org/officeDocument/2006/relationships/image" Target="../media/image4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tiff"/><Relationship Id="rId5" Type="http://schemas.openxmlformats.org/officeDocument/2006/relationships/image" Target="../media/image391.png"/><Relationship Id="rId4" Type="http://schemas.openxmlformats.org/officeDocument/2006/relationships/image" Target="../media/image5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tiff"/><Relationship Id="rId5" Type="http://schemas.openxmlformats.org/officeDocument/2006/relationships/image" Target="../media/image241.png"/><Relationship Id="rId4" Type="http://schemas.openxmlformats.org/officeDocument/2006/relationships/image" Target="../media/image5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3048001"/>
            <a:ext cx="7772400" cy="1362075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dirty="0"/>
              <a:t>Convolutional networks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90C436DC-5ADD-A94B-A221-210DB1C01604}"/>
              </a:ext>
            </a:extLst>
          </p:cNvPr>
          <p:cNvSpPr txBox="1"/>
          <p:nvPr/>
        </p:nvSpPr>
        <p:spPr>
          <a:xfrm>
            <a:off x="3146455" y="6269037"/>
            <a:ext cx="6130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Deep Learning: Bryan Pardo, Northwestern University, Fall 2020</a:t>
            </a:r>
          </a:p>
        </p:txBody>
      </p:sp>
    </p:spTree>
    <p:extLst>
      <p:ext uri="{BB962C8B-B14F-4D97-AF65-F5344CB8AC3E}">
        <p14:creationId xmlns:p14="http://schemas.microsoft.com/office/powerpoint/2010/main" val="1831689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/>
          <p:cNvGrpSpPr/>
          <p:nvPr/>
        </p:nvGrpSpPr>
        <p:grpSpPr>
          <a:xfrm>
            <a:off x="787486" y="1213175"/>
            <a:ext cx="2432737" cy="2860741"/>
            <a:chOff x="787486" y="1213175"/>
            <a:chExt cx="2432737" cy="2860741"/>
          </a:xfrm>
        </p:grpSpPr>
        <p:sp>
          <p:nvSpPr>
            <p:cNvPr id="6" name="Rectangle 5"/>
            <p:cNvSpPr/>
            <p:nvPr/>
          </p:nvSpPr>
          <p:spPr bwMode="auto">
            <a:xfrm>
              <a:off x="787486" y="1736994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1274033" y="1736994"/>
              <a:ext cx="486547" cy="46738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1760582" y="1736994"/>
              <a:ext cx="486547" cy="467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2247127" y="1736994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2733676" y="1736994"/>
              <a:ext cx="486547" cy="46738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787486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274033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1760582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2247127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2733676" y="2204379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787486" y="2671763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274033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1760582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247127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2733676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787486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1274033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1760582" y="3139147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247127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2733676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787486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1274033" y="3606531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760582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2247127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733676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274033" y="1213175"/>
              <a:ext cx="14596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Input X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that feature map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1749894" y="1701241"/>
            <a:ext cx="1459643" cy="14021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  <a:blipFill rotWithShape="0">
                <a:blip r:embed="rId2"/>
                <a:stretch>
                  <a:fillRect l="-2381" t="-122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4615384" y="2419129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2" name="Oval 81"/>
          <p:cNvSpPr/>
          <p:nvPr/>
        </p:nvSpPr>
        <p:spPr>
          <a:xfrm>
            <a:off x="3784209" y="3042525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049377" y="4230278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6797364" y="5369203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0" name="Group 109"/>
          <p:cNvGrpSpPr/>
          <p:nvPr/>
        </p:nvGrpSpPr>
        <p:grpSpPr>
          <a:xfrm>
            <a:off x="8451759" y="2419129"/>
            <a:ext cx="1441202" cy="1365450"/>
            <a:chOff x="4615384" y="2419129"/>
            <a:chExt cx="1441202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4615383" y="5063368"/>
            <a:ext cx="1441202" cy="1365450"/>
            <a:chOff x="4615383" y="5063368"/>
            <a:chExt cx="1441202" cy="1365450"/>
          </a:xfrm>
        </p:grpSpPr>
        <p:sp>
          <p:nvSpPr>
            <p:cNvPr id="71" name="Rectangle 70"/>
            <p:cNvSpPr/>
            <p:nvPr/>
          </p:nvSpPr>
          <p:spPr bwMode="auto">
            <a:xfrm>
              <a:off x="4615383" y="5063368"/>
              <a:ext cx="480400" cy="455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2" name="Rectangle 71"/>
            <p:cNvSpPr/>
            <p:nvPr/>
          </p:nvSpPr>
          <p:spPr bwMode="auto">
            <a:xfrm>
              <a:off x="5095783" y="5063368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3" name="Rectangle 72"/>
            <p:cNvSpPr/>
            <p:nvPr/>
          </p:nvSpPr>
          <p:spPr bwMode="auto">
            <a:xfrm>
              <a:off x="5576185" y="5063368"/>
              <a:ext cx="480400" cy="4551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4" name="Rectangle 73"/>
            <p:cNvSpPr/>
            <p:nvPr/>
          </p:nvSpPr>
          <p:spPr bwMode="auto">
            <a:xfrm>
              <a:off x="4615383" y="551851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5" name="Rectangle 74"/>
            <p:cNvSpPr/>
            <p:nvPr/>
          </p:nvSpPr>
          <p:spPr bwMode="auto">
            <a:xfrm>
              <a:off x="5095783" y="551851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6" name="Rectangle 75"/>
            <p:cNvSpPr/>
            <p:nvPr/>
          </p:nvSpPr>
          <p:spPr bwMode="auto">
            <a:xfrm>
              <a:off x="5576185" y="551851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7" name="Rectangle 76"/>
            <p:cNvSpPr/>
            <p:nvPr/>
          </p:nvSpPr>
          <p:spPr bwMode="auto">
            <a:xfrm>
              <a:off x="4615383" y="597366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8" name="Rectangle 77"/>
            <p:cNvSpPr/>
            <p:nvPr/>
          </p:nvSpPr>
          <p:spPr bwMode="auto">
            <a:xfrm>
              <a:off x="5095783" y="597366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9" name="Rectangle 78"/>
            <p:cNvSpPr/>
            <p:nvPr/>
          </p:nvSpPr>
          <p:spPr bwMode="auto">
            <a:xfrm>
              <a:off x="5576185" y="597366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80" name="Rectangle 79"/>
          <p:cNvSpPr/>
          <p:nvPr/>
        </p:nvSpPr>
        <p:spPr bwMode="auto">
          <a:xfrm>
            <a:off x="5589724" y="5063368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3" name="Content Placeholder 3"/>
          <p:cNvSpPr>
            <a:spLocks noGrp="1"/>
          </p:cNvSpPr>
          <p:nvPr>
            <p:ph sz="quarter" idx="2"/>
          </p:nvPr>
        </p:nvSpPr>
        <p:spPr>
          <a:xfrm>
            <a:off x="7530475" y="1794623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4225944" y="4431072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p:sp>
        <p:nvSpPr>
          <p:cNvPr id="85" name="Content Placeholder 3">
            <a:extLst>
              <a:ext uri="{FF2B5EF4-FFF2-40B4-BE49-F238E27FC236}">
                <a16:creationId xmlns:a16="http://schemas.microsoft.com/office/drawing/2014/main" id="{7D8B7BD5-3047-7249-B922-786DE4C3BB40}"/>
              </a:ext>
            </a:extLst>
          </p:cNvPr>
          <p:cNvSpPr txBox="1">
            <a:spLocks/>
          </p:cNvSpPr>
          <p:nvPr/>
        </p:nvSpPr>
        <p:spPr>
          <a:xfrm>
            <a:off x="3011296" y="1299502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(AKA: filter or kernel or feature)</a:t>
            </a:r>
          </a:p>
        </p:txBody>
      </p:sp>
    </p:spTree>
    <p:extLst>
      <p:ext uri="{BB962C8B-B14F-4D97-AF65-F5344CB8AC3E}">
        <p14:creationId xmlns:p14="http://schemas.microsoft.com/office/powerpoint/2010/main" val="82593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/>
          <p:cNvGrpSpPr/>
          <p:nvPr/>
        </p:nvGrpSpPr>
        <p:grpSpPr>
          <a:xfrm>
            <a:off x="787486" y="1213175"/>
            <a:ext cx="2432737" cy="2860741"/>
            <a:chOff x="787486" y="1213175"/>
            <a:chExt cx="2432737" cy="2860741"/>
          </a:xfrm>
        </p:grpSpPr>
        <p:sp>
          <p:nvSpPr>
            <p:cNvPr id="6" name="Rectangle 5"/>
            <p:cNvSpPr/>
            <p:nvPr/>
          </p:nvSpPr>
          <p:spPr bwMode="auto">
            <a:xfrm>
              <a:off x="787486" y="1736994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1274033" y="1736994"/>
              <a:ext cx="486547" cy="46738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1760582" y="1736994"/>
              <a:ext cx="486547" cy="467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2247127" y="1736994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2733676" y="1736994"/>
              <a:ext cx="486547" cy="46738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787486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274033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1760582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2247127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2733676" y="2204379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787486" y="2671763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274033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1760582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247127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2733676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787486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1274033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1760582" y="3139147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247127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2733676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787486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1274033" y="3606531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760582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2247127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733676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274033" y="1213175"/>
              <a:ext cx="14596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Input X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that feature map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784410" y="2204378"/>
            <a:ext cx="1459643" cy="14021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  <a:blipFill>
                <a:blip r:embed="rId2"/>
                <a:stretch>
                  <a:fillRect l="-2310" t="-118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4615384" y="2419129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2" name="Oval 81"/>
          <p:cNvSpPr/>
          <p:nvPr/>
        </p:nvSpPr>
        <p:spPr>
          <a:xfrm>
            <a:off x="3784209" y="3042525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049377" y="4230278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6797364" y="5369203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0" name="Group 109"/>
          <p:cNvGrpSpPr/>
          <p:nvPr/>
        </p:nvGrpSpPr>
        <p:grpSpPr>
          <a:xfrm>
            <a:off x="8451759" y="2419129"/>
            <a:ext cx="1441202" cy="1365450"/>
            <a:chOff x="4615384" y="2419129"/>
            <a:chExt cx="1441202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4615383" y="5063368"/>
            <a:ext cx="1441202" cy="1365450"/>
            <a:chOff x="4615383" y="5063368"/>
            <a:chExt cx="1441202" cy="1365450"/>
          </a:xfrm>
        </p:grpSpPr>
        <p:sp>
          <p:nvSpPr>
            <p:cNvPr id="71" name="Rectangle 70"/>
            <p:cNvSpPr/>
            <p:nvPr/>
          </p:nvSpPr>
          <p:spPr bwMode="auto">
            <a:xfrm>
              <a:off x="4615383" y="5063368"/>
              <a:ext cx="480400" cy="455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2" name="Rectangle 71"/>
            <p:cNvSpPr/>
            <p:nvPr/>
          </p:nvSpPr>
          <p:spPr bwMode="auto">
            <a:xfrm>
              <a:off x="5095783" y="5063368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3" name="Rectangle 72"/>
            <p:cNvSpPr/>
            <p:nvPr/>
          </p:nvSpPr>
          <p:spPr bwMode="auto">
            <a:xfrm>
              <a:off x="5576185" y="5063368"/>
              <a:ext cx="480400" cy="4551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4" name="Rectangle 73"/>
            <p:cNvSpPr/>
            <p:nvPr/>
          </p:nvSpPr>
          <p:spPr bwMode="auto">
            <a:xfrm>
              <a:off x="4615383" y="5518518"/>
              <a:ext cx="480400" cy="45515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5" name="Rectangle 74"/>
            <p:cNvSpPr/>
            <p:nvPr/>
          </p:nvSpPr>
          <p:spPr bwMode="auto">
            <a:xfrm>
              <a:off x="5095783" y="551851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6" name="Rectangle 75"/>
            <p:cNvSpPr/>
            <p:nvPr/>
          </p:nvSpPr>
          <p:spPr bwMode="auto">
            <a:xfrm>
              <a:off x="5576185" y="551851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7" name="Rectangle 76"/>
            <p:cNvSpPr/>
            <p:nvPr/>
          </p:nvSpPr>
          <p:spPr bwMode="auto">
            <a:xfrm>
              <a:off x="4615383" y="597366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8" name="Rectangle 77"/>
            <p:cNvSpPr/>
            <p:nvPr/>
          </p:nvSpPr>
          <p:spPr bwMode="auto">
            <a:xfrm>
              <a:off x="5095783" y="597366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9" name="Rectangle 78"/>
            <p:cNvSpPr/>
            <p:nvPr/>
          </p:nvSpPr>
          <p:spPr bwMode="auto">
            <a:xfrm>
              <a:off x="5576185" y="597366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80" name="Rectangle 79"/>
          <p:cNvSpPr/>
          <p:nvPr/>
        </p:nvSpPr>
        <p:spPr bwMode="auto">
          <a:xfrm>
            <a:off x="4615382" y="5499426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3" name="Content Placeholder 3"/>
          <p:cNvSpPr>
            <a:spLocks noGrp="1"/>
          </p:cNvSpPr>
          <p:nvPr>
            <p:ph sz="quarter" idx="2"/>
          </p:nvPr>
        </p:nvSpPr>
        <p:spPr>
          <a:xfrm>
            <a:off x="7530475" y="1794623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4225944" y="4431072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p:sp>
        <p:nvSpPr>
          <p:cNvPr id="85" name="Content Placeholder 3">
            <a:extLst>
              <a:ext uri="{FF2B5EF4-FFF2-40B4-BE49-F238E27FC236}">
                <a16:creationId xmlns:a16="http://schemas.microsoft.com/office/drawing/2014/main" id="{18BA9776-A0F7-0043-B299-0E09FB7586C3}"/>
              </a:ext>
            </a:extLst>
          </p:cNvPr>
          <p:cNvSpPr txBox="1">
            <a:spLocks/>
          </p:cNvSpPr>
          <p:nvPr/>
        </p:nvSpPr>
        <p:spPr>
          <a:xfrm>
            <a:off x="3011296" y="1299502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(AKA: filter or kernel or feature)</a:t>
            </a:r>
          </a:p>
        </p:txBody>
      </p:sp>
    </p:spTree>
    <p:extLst>
      <p:ext uri="{BB962C8B-B14F-4D97-AF65-F5344CB8AC3E}">
        <p14:creationId xmlns:p14="http://schemas.microsoft.com/office/powerpoint/2010/main" val="867140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5"/>
          <p:cNvPicPr>
            <a:picLocks noChangeAspect="1"/>
          </p:cNvPicPr>
          <p:nvPr/>
        </p:nvPicPr>
        <p:blipFill rotWithShape="1">
          <a:blip r:embed="rId2"/>
          <a:srcRect t="7807" b="14715"/>
          <a:stretch/>
        </p:blipFill>
        <p:spPr>
          <a:xfrm>
            <a:off x="2200501" y="3825990"/>
            <a:ext cx="5572148" cy="286590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06941" y="1005854"/>
            <a:ext cx="10126444" cy="1765481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To look for multiple features, use multiple feature maps.</a:t>
            </a:r>
          </a:p>
          <a:p>
            <a:r>
              <a:rPr lang="en-US" sz="3200" dirty="0"/>
              <a:t>Each map will specialize on one thing.</a:t>
            </a:r>
          </a:p>
          <a:p>
            <a:r>
              <a:rPr lang="en-US" sz="3200" dirty="0"/>
              <a:t>Even with many feature maps, you still have far fewer weights</a:t>
            </a:r>
          </a:p>
          <a:p>
            <a:endParaRPr lang="en-US" sz="3000" dirty="0"/>
          </a:p>
          <a:p>
            <a:pPr marL="0" indent="0">
              <a:buNone/>
            </a:pPr>
            <a:endParaRPr lang="en-US" sz="30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690880" y="15254"/>
            <a:ext cx="10972800" cy="990600"/>
          </a:xfrm>
        </p:spPr>
        <p:txBody>
          <a:bodyPr/>
          <a:lstStyle/>
          <a:p>
            <a:r>
              <a:rPr lang="en-US" dirty="0"/>
              <a:t>Multiple Feature Maps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489980" y="3027573"/>
            <a:ext cx="1603717" cy="2450037"/>
            <a:chOff x="2489980" y="3027573"/>
            <a:chExt cx="1603717" cy="2450037"/>
          </a:xfrm>
        </p:grpSpPr>
        <p:grpSp>
          <p:nvGrpSpPr>
            <p:cNvPr id="312" name="Group 311"/>
            <p:cNvGrpSpPr/>
            <p:nvPr/>
          </p:nvGrpSpPr>
          <p:grpSpPr>
            <a:xfrm>
              <a:off x="3043772" y="3027573"/>
              <a:ext cx="517101" cy="371442"/>
              <a:chOff x="9265692" y="1650780"/>
              <a:chExt cx="793630" cy="684621"/>
            </a:xfrm>
          </p:grpSpPr>
          <p:sp>
            <p:nvSpPr>
              <p:cNvPr id="316" name="Freeform 315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Oval 316"/>
              <p:cNvSpPr/>
              <p:nvPr/>
            </p:nvSpPr>
            <p:spPr>
              <a:xfrm>
                <a:off x="9265692" y="1650780"/>
                <a:ext cx="793630" cy="684621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7" name="Rectangle 66"/>
            <p:cNvSpPr/>
            <p:nvPr/>
          </p:nvSpPr>
          <p:spPr>
            <a:xfrm>
              <a:off x="2489980" y="4228677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ight Arrow 7"/>
            <p:cNvSpPr/>
            <p:nvPr/>
          </p:nvSpPr>
          <p:spPr>
            <a:xfrm rot="16200000">
              <a:off x="2901376" y="3631792"/>
              <a:ext cx="759760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3470342" y="3027573"/>
            <a:ext cx="1603717" cy="2890051"/>
            <a:chOff x="2489980" y="3027573"/>
            <a:chExt cx="1603717" cy="2890051"/>
          </a:xfrm>
        </p:grpSpPr>
        <p:grpSp>
          <p:nvGrpSpPr>
            <p:cNvPr id="80" name="Group 79"/>
            <p:cNvGrpSpPr/>
            <p:nvPr/>
          </p:nvGrpSpPr>
          <p:grpSpPr>
            <a:xfrm>
              <a:off x="3043772" y="3027573"/>
              <a:ext cx="517101" cy="371442"/>
              <a:chOff x="9265692" y="1650780"/>
              <a:chExt cx="793630" cy="684621"/>
            </a:xfrm>
          </p:grpSpPr>
          <p:sp>
            <p:nvSpPr>
              <p:cNvPr id="83" name="Freeform 82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9265692" y="1650780"/>
                <a:ext cx="793630" cy="684621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1" name="Rectangle 80"/>
            <p:cNvSpPr/>
            <p:nvPr/>
          </p:nvSpPr>
          <p:spPr>
            <a:xfrm>
              <a:off x="2489980" y="4668691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ight Arrow 81"/>
            <p:cNvSpPr/>
            <p:nvPr/>
          </p:nvSpPr>
          <p:spPr>
            <a:xfrm rot="16200000">
              <a:off x="2667410" y="3865757"/>
              <a:ext cx="1227691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4589801" y="3021527"/>
            <a:ext cx="1603717" cy="2450037"/>
            <a:chOff x="2489980" y="3027573"/>
            <a:chExt cx="1603717" cy="2450037"/>
          </a:xfrm>
        </p:grpSpPr>
        <p:grpSp>
          <p:nvGrpSpPr>
            <p:cNvPr id="86" name="Group 85"/>
            <p:cNvGrpSpPr/>
            <p:nvPr/>
          </p:nvGrpSpPr>
          <p:grpSpPr>
            <a:xfrm>
              <a:off x="3043772" y="3027573"/>
              <a:ext cx="517101" cy="371442"/>
              <a:chOff x="9265692" y="1650780"/>
              <a:chExt cx="793630" cy="684621"/>
            </a:xfrm>
          </p:grpSpPr>
          <p:sp>
            <p:nvSpPr>
              <p:cNvPr id="89" name="Freeform 88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9265692" y="1650780"/>
                <a:ext cx="793630" cy="684621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7" name="Rectangle 86"/>
            <p:cNvSpPr/>
            <p:nvPr/>
          </p:nvSpPr>
          <p:spPr>
            <a:xfrm>
              <a:off x="2489980" y="4228677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ight Arrow 87"/>
            <p:cNvSpPr/>
            <p:nvPr/>
          </p:nvSpPr>
          <p:spPr>
            <a:xfrm rot="16200000">
              <a:off x="2901376" y="3631792"/>
              <a:ext cx="759760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5598704" y="3022904"/>
            <a:ext cx="1603717" cy="2900205"/>
            <a:chOff x="2489980" y="3027573"/>
            <a:chExt cx="1603717" cy="2900205"/>
          </a:xfrm>
        </p:grpSpPr>
        <p:grpSp>
          <p:nvGrpSpPr>
            <p:cNvPr id="92" name="Group 91"/>
            <p:cNvGrpSpPr/>
            <p:nvPr/>
          </p:nvGrpSpPr>
          <p:grpSpPr>
            <a:xfrm>
              <a:off x="3043772" y="3027573"/>
              <a:ext cx="517101" cy="371442"/>
              <a:chOff x="9265692" y="1650776"/>
              <a:chExt cx="793630" cy="684620"/>
            </a:xfrm>
          </p:grpSpPr>
          <p:sp>
            <p:nvSpPr>
              <p:cNvPr id="95" name="Freeform 94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9265692" y="1650776"/>
                <a:ext cx="793630" cy="68462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3" name="Rectangle 92"/>
            <p:cNvSpPr/>
            <p:nvPr/>
          </p:nvSpPr>
          <p:spPr>
            <a:xfrm>
              <a:off x="2489980" y="4678845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ight Arrow 93"/>
            <p:cNvSpPr/>
            <p:nvPr/>
          </p:nvSpPr>
          <p:spPr>
            <a:xfrm rot="16200000">
              <a:off x="2665076" y="3868092"/>
              <a:ext cx="1232360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969759" y="3864231"/>
            <a:ext cx="5349276" cy="2752237"/>
            <a:chOff x="3969759" y="3864231"/>
            <a:chExt cx="5349276" cy="2752237"/>
          </a:xfrm>
        </p:grpSpPr>
        <p:sp>
          <p:nvSpPr>
            <p:cNvPr id="2" name="Oval 1"/>
            <p:cNvSpPr/>
            <p:nvPr/>
          </p:nvSpPr>
          <p:spPr>
            <a:xfrm>
              <a:off x="4636590" y="4411979"/>
              <a:ext cx="1139483" cy="1095497"/>
            </a:xfrm>
            <a:prstGeom prst="ellipse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8801934" y="4128217"/>
              <a:ext cx="517101" cy="371442"/>
              <a:chOff x="9333170" y="5087678"/>
              <a:chExt cx="517101" cy="371442"/>
            </a:xfrm>
          </p:grpSpPr>
          <p:sp>
            <p:nvSpPr>
              <p:cNvPr id="31" name="Freeform 30"/>
              <p:cNvSpPr/>
              <p:nvPr/>
            </p:nvSpPr>
            <p:spPr>
              <a:xfrm>
                <a:off x="9423701" y="5173115"/>
                <a:ext cx="336039" cy="200567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9333170" y="5087678"/>
                <a:ext cx="517101" cy="37144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792811" y="4698091"/>
              <a:ext cx="517101" cy="371442"/>
              <a:chOff x="9333170" y="5087678"/>
              <a:chExt cx="517101" cy="371442"/>
            </a:xfrm>
          </p:grpSpPr>
          <p:sp>
            <p:nvSpPr>
              <p:cNvPr id="35" name="Freeform 34"/>
              <p:cNvSpPr/>
              <p:nvPr/>
            </p:nvSpPr>
            <p:spPr>
              <a:xfrm>
                <a:off x="9423701" y="5173115"/>
                <a:ext cx="336039" cy="200567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9333170" y="5087678"/>
                <a:ext cx="517101" cy="37144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8795847" y="5311350"/>
              <a:ext cx="517101" cy="371442"/>
              <a:chOff x="9333170" y="5087678"/>
              <a:chExt cx="517101" cy="371442"/>
            </a:xfrm>
          </p:grpSpPr>
          <p:sp>
            <p:nvSpPr>
              <p:cNvPr id="38" name="Freeform 37"/>
              <p:cNvSpPr/>
              <p:nvPr/>
            </p:nvSpPr>
            <p:spPr>
              <a:xfrm>
                <a:off x="9423701" y="5173115"/>
                <a:ext cx="336039" cy="200567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9333170" y="5087678"/>
                <a:ext cx="517101" cy="37144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798247" y="5928457"/>
              <a:ext cx="517101" cy="371442"/>
              <a:chOff x="9333170" y="5087678"/>
              <a:chExt cx="517101" cy="371442"/>
            </a:xfrm>
          </p:grpSpPr>
          <p:sp>
            <p:nvSpPr>
              <p:cNvPr id="41" name="Freeform 40"/>
              <p:cNvSpPr/>
              <p:nvPr/>
            </p:nvSpPr>
            <p:spPr>
              <a:xfrm>
                <a:off x="9423701" y="5173115"/>
                <a:ext cx="336039" cy="200567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9333170" y="5087678"/>
                <a:ext cx="517101" cy="371442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Oval 45"/>
            <p:cNvSpPr/>
            <p:nvPr/>
          </p:nvSpPr>
          <p:spPr>
            <a:xfrm>
              <a:off x="5208150" y="5078083"/>
              <a:ext cx="1139483" cy="1095497"/>
            </a:xfrm>
            <a:prstGeom prst="ellipse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3969759" y="3864231"/>
              <a:ext cx="1139483" cy="1095497"/>
            </a:xfrm>
            <a:prstGeom prst="ellipse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5631150" y="5520971"/>
              <a:ext cx="1139483" cy="1095497"/>
            </a:xfrm>
            <a:prstGeom prst="ellipse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ight Arrow 48"/>
            <p:cNvSpPr/>
            <p:nvPr/>
          </p:nvSpPr>
          <p:spPr>
            <a:xfrm>
              <a:off x="5123789" y="4128217"/>
              <a:ext cx="3621332" cy="378176"/>
            </a:xfrm>
            <a:prstGeom prst="rightArrow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ight Arrow 49"/>
            <p:cNvSpPr/>
            <p:nvPr/>
          </p:nvSpPr>
          <p:spPr>
            <a:xfrm>
              <a:off x="5822862" y="4674626"/>
              <a:ext cx="2922259" cy="378176"/>
            </a:xfrm>
            <a:prstGeom prst="rightArrow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ight Arrow 50"/>
            <p:cNvSpPr/>
            <p:nvPr/>
          </p:nvSpPr>
          <p:spPr>
            <a:xfrm>
              <a:off x="6343900" y="5304616"/>
              <a:ext cx="2401221" cy="378176"/>
            </a:xfrm>
            <a:prstGeom prst="rightArrow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ight Arrow 51"/>
            <p:cNvSpPr/>
            <p:nvPr/>
          </p:nvSpPr>
          <p:spPr>
            <a:xfrm>
              <a:off x="6804590" y="5921723"/>
              <a:ext cx="1940531" cy="378176"/>
            </a:xfrm>
            <a:prstGeom prst="rightArrow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7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23309-92EB-E340-BEAD-99DD357D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29791-3BC3-DD47-970C-E1EC6F1AD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units you move with each step of your filter/kernel</a:t>
            </a:r>
          </a:p>
        </p:txBody>
      </p:sp>
    </p:spTree>
    <p:extLst>
      <p:ext uri="{BB962C8B-B14F-4D97-AF65-F5344CB8AC3E}">
        <p14:creationId xmlns:p14="http://schemas.microsoft.com/office/powerpoint/2010/main" val="3912250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/>
          <p:cNvGrpSpPr/>
          <p:nvPr/>
        </p:nvGrpSpPr>
        <p:grpSpPr>
          <a:xfrm>
            <a:off x="787486" y="1213175"/>
            <a:ext cx="2432737" cy="2860741"/>
            <a:chOff x="787486" y="1213175"/>
            <a:chExt cx="2432737" cy="2860741"/>
          </a:xfrm>
        </p:grpSpPr>
        <p:sp>
          <p:nvSpPr>
            <p:cNvPr id="6" name="Rectangle 5"/>
            <p:cNvSpPr/>
            <p:nvPr/>
          </p:nvSpPr>
          <p:spPr bwMode="auto">
            <a:xfrm>
              <a:off x="787486" y="1736994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1274033" y="1736994"/>
              <a:ext cx="486547" cy="46738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1760582" y="1736994"/>
              <a:ext cx="486547" cy="467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2247127" y="1736994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2733676" y="1736994"/>
              <a:ext cx="486547" cy="46738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787486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274033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1760582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2247127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2733676" y="2204379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787486" y="2671763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274033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1760582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247127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2733676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787486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1274033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1760582" y="3139147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247127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2733676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787486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1274033" y="3606531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760582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2247127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733676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274033" y="1213175"/>
              <a:ext cx="14596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Input X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make that stride = 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7530475" y="1794623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791142" y="1718052"/>
            <a:ext cx="1459643" cy="14021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4225944" y="4431072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  <a:blipFill rotWithShape="0">
                <a:blip r:embed="rId2"/>
                <a:stretch>
                  <a:fillRect l="-2381" t="-122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4615384" y="2419129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011296" y="1299502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 a filter, AKA a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3784209" y="3042525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 bwMode="auto">
          <a:xfrm>
            <a:off x="4615383" y="5063368"/>
            <a:ext cx="480400" cy="455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6" name="Rectangle 95"/>
          <p:cNvSpPr/>
          <p:nvPr/>
        </p:nvSpPr>
        <p:spPr bwMode="auto">
          <a:xfrm>
            <a:off x="5095783" y="506336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8" name="Rectangle 97"/>
          <p:cNvSpPr/>
          <p:nvPr/>
        </p:nvSpPr>
        <p:spPr bwMode="auto">
          <a:xfrm>
            <a:off x="4615383" y="551851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9" name="Rectangle 98"/>
          <p:cNvSpPr/>
          <p:nvPr/>
        </p:nvSpPr>
        <p:spPr bwMode="auto">
          <a:xfrm>
            <a:off x="5095783" y="551851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4" name="Rectangle 103"/>
          <p:cNvSpPr/>
          <p:nvPr/>
        </p:nvSpPr>
        <p:spPr bwMode="auto">
          <a:xfrm>
            <a:off x="4615382" y="5063367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049377" y="4230278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6797364" y="5369203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/>
          <p:cNvSpPr/>
          <p:nvPr/>
        </p:nvSpPr>
        <p:spPr bwMode="auto">
          <a:xfrm>
            <a:off x="8451759" y="241912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2" name="Rectangle 111"/>
          <p:cNvSpPr/>
          <p:nvPr/>
        </p:nvSpPr>
        <p:spPr bwMode="auto">
          <a:xfrm>
            <a:off x="8932159" y="241912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3" name="Rectangle 112"/>
          <p:cNvSpPr/>
          <p:nvPr/>
        </p:nvSpPr>
        <p:spPr bwMode="auto">
          <a:xfrm>
            <a:off x="9412561" y="2419129"/>
            <a:ext cx="480400" cy="4551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4" name="Rectangle 113"/>
          <p:cNvSpPr/>
          <p:nvPr/>
        </p:nvSpPr>
        <p:spPr bwMode="auto">
          <a:xfrm>
            <a:off x="8451759" y="287427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5" name="Rectangle 114"/>
          <p:cNvSpPr/>
          <p:nvPr/>
        </p:nvSpPr>
        <p:spPr bwMode="auto">
          <a:xfrm>
            <a:off x="8932159" y="2874279"/>
            <a:ext cx="480400" cy="455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6" name="Rectangle 115"/>
          <p:cNvSpPr/>
          <p:nvPr/>
        </p:nvSpPr>
        <p:spPr bwMode="auto">
          <a:xfrm>
            <a:off x="9412561" y="287427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7" name="Rectangle 116"/>
          <p:cNvSpPr/>
          <p:nvPr/>
        </p:nvSpPr>
        <p:spPr bwMode="auto">
          <a:xfrm>
            <a:off x="8451759" y="3329429"/>
            <a:ext cx="480400" cy="455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8" name="Rectangle 117"/>
          <p:cNvSpPr/>
          <p:nvPr/>
        </p:nvSpPr>
        <p:spPr bwMode="auto">
          <a:xfrm>
            <a:off x="8932159" y="332942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9" name="Rectangle 118"/>
          <p:cNvSpPr/>
          <p:nvPr/>
        </p:nvSpPr>
        <p:spPr bwMode="auto">
          <a:xfrm>
            <a:off x="9412561" y="332942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61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/>
          <p:cNvGrpSpPr/>
          <p:nvPr/>
        </p:nvGrpSpPr>
        <p:grpSpPr>
          <a:xfrm>
            <a:off x="787486" y="1213175"/>
            <a:ext cx="2432737" cy="2860741"/>
            <a:chOff x="787486" y="1213175"/>
            <a:chExt cx="2432737" cy="2860741"/>
          </a:xfrm>
        </p:grpSpPr>
        <p:sp>
          <p:nvSpPr>
            <p:cNvPr id="6" name="Rectangle 5"/>
            <p:cNvSpPr/>
            <p:nvPr/>
          </p:nvSpPr>
          <p:spPr bwMode="auto">
            <a:xfrm>
              <a:off x="787486" y="1736994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1274033" y="1736994"/>
              <a:ext cx="486547" cy="46738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1760582" y="1736994"/>
              <a:ext cx="486547" cy="467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2247127" y="1736994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2733676" y="1736994"/>
              <a:ext cx="486547" cy="46738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787486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274033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1760582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2247127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2733676" y="2204379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787486" y="2671763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274033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1760582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247127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2733676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787486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1274033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1760582" y="3139147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247127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2733676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787486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1274033" y="3606531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760582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2247127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733676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274033" y="1213175"/>
              <a:ext cx="14596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Input X</a:t>
              </a:r>
            </a:p>
          </p:txBody>
        </p:sp>
      </p:grpSp>
      <p:sp>
        <p:nvSpPr>
          <p:cNvPr id="40" name="Rectangle 39"/>
          <p:cNvSpPr/>
          <p:nvPr/>
        </p:nvSpPr>
        <p:spPr bwMode="auto">
          <a:xfrm>
            <a:off x="1749894" y="1701241"/>
            <a:ext cx="1459643" cy="14021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  <a:blipFill rotWithShape="0">
                <a:blip r:embed="rId2"/>
                <a:stretch>
                  <a:fillRect l="-2381" t="-122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4615384" y="2419129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011296" y="1299502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 a filter, AKA a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3784209" y="3042525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049377" y="4230278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6797364" y="5369203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0" name="Group 109"/>
          <p:cNvGrpSpPr/>
          <p:nvPr/>
        </p:nvGrpSpPr>
        <p:grpSpPr>
          <a:xfrm>
            <a:off x="8451759" y="2419129"/>
            <a:ext cx="1441202" cy="1365450"/>
            <a:chOff x="4615384" y="2419129"/>
            <a:chExt cx="1441202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71" name="Rectangle 70"/>
          <p:cNvSpPr/>
          <p:nvPr/>
        </p:nvSpPr>
        <p:spPr bwMode="auto">
          <a:xfrm>
            <a:off x="4615383" y="5063368"/>
            <a:ext cx="480400" cy="455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3" name="Rectangle 72"/>
          <p:cNvSpPr/>
          <p:nvPr/>
        </p:nvSpPr>
        <p:spPr bwMode="auto">
          <a:xfrm>
            <a:off x="5102553" y="5063368"/>
            <a:ext cx="480400" cy="4551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4" name="Rectangle 73"/>
          <p:cNvSpPr/>
          <p:nvPr/>
        </p:nvSpPr>
        <p:spPr bwMode="auto">
          <a:xfrm>
            <a:off x="4615383" y="551851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5" name="Rectangle 74"/>
          <p:cNvSpPr/>
          <p:nvPr/>
        </p:nvSpPr>
        <p:spPr bwMode="auto">
          <a:xfrm>
            <a:off x="5095783" y="551851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0" name="Rectangle 79"/>
          <p:cNvSpPr/>
          <p:nvPr/>
        </p:nvSpPr>
        <p:spPr bwMode="auto">
          <a:xfrm>
            <a:off x="5102553" y="5063368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3" name="Content Placeholder 3"/>
          <p:cNvSpPr>
            <a:spLocks noGrp="1"/>
          </p:cNvSpPr>
          <p:nvPr>
            <p:ph sz="quarter" idx="2"/>
          </p:nvPr>
        </p:nvSpPr>
        <p:spPr>
          <a:xfrm>
            <a:off x="7530475" y="1794623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4225944" y="4431072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p:sp>
        <p:nvSpPr>
          <p:cNvPr id="85" name="Title 1">
            <a:extLst>
              <a:ext uri="{FF2B5EF4-FFF2-40B4-BE49-F238E27FC236}">
                <a16:creationId xmlns:a16="http://schemas.microsoft.com/office/drawing/2014/main" id="{61541ECB-0294-6F49-87AF-52E3A9F91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0"/>
            <a:ext cx="10972800" cy="990600"/>
          </a:xfrm>
        </p:spPr>
        <p:txBody>
          <a:bodyPr/>
          <a:lstStyle/>
          <a:p>
            <a:r>
              <a:rPr lang="en-US" dirty="0"/>
              <a:t>Let’s make that stride = 2</a:t>
            </a:r>
          </a:p>
        </p:txBody>
      </p:sp>
    </p:spTree>
    <p:extLst>
      <p:ext uri="{BB962C8B-B14F-4D97-AF65-F5344CB8AC3E}">
        <p14:creationId xmlns:p14="http://schemas.microsoft.com/office/powerpoint/2010/main" val="2682069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/>
          <p:cNvGrpSpPr/>
          <p:nvPr/>
        </p:nvGrpSpPr>
        <p:grpSpPr>
          <a:xfrm>
            <a:off x="787486" y="1213175"/>
            <a:ext cx="2432737" cy="2860741"/>
            <a:chOff x="787486" y="1213175"/>
            <a:chExt cx="2432737" cy="2860741"/>
          </a:xfrm>
        </p:grpSpPr>
        <p:sp>
          <p:nvSpPr>
            <p:cNvPr id="6" name="Rectangle 5"/>
            <p:cNvSpPr/>
            <p:nvPr/>
          </p:nvSpPr>
          <p:spPr bwMode="auto">
            <a:xfrm>
              <a:off x="787486" y="1736994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1274033" y="1736994"/>
              <a:ext cx="486547" cy="46738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1760582" y="1736994"/>
              <a:ext cx="486547" cy="467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2247127" y="1736994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2733676" y="1736994"/>
              <a:ext cx="486547" cy="46738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787486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274033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1760582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2247127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2733676" y="2204379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787486" y="2671763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274033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1760582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247127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2733676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787486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1274033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1760582" y="3139147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247127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2733676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787486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1274033" y="3606531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760582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2247127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733676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274033" y="1213175"/>
              <a:ext cx="14596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Input X</a:t>
              </a:r>
            </a:p>
          </p:txBody>
        </p:sp>
      </p:grpSp>
      <p:sp>
        <p:nvSpPr>
          <p:cNvPr id="40" name="Rectangle 39"/>
          <p:cNvSpPr/>
          <p:nvPr/>
        </p:nvSpPr>
        <p:spPr bwMode="auto">
          <a:xfrm>
            <a:off x="796804" y="2669772"/>
            <a:ext cx="1459643" cy="14021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  <a:blipFill rotWithShape="0">
                <a:blip r:embed="rId2"/>
                <a:stretch>
                  <a:fillRect l="-2381" t="-122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4615384" y="2419129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011296" y="1299502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 a filter, AKA a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3784209" y="3042525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049377" y="4230278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6797364" y="5369203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0" name="Group 109"/>
          <p:cNvGrpSpPr/>
          <p:nvPr/>
        </p:nvGrpSpPr>
        <p:grpSpPr>
          <a:xfrm>
            <a:off x="8451759" y="2419129"/>
            <a:ext cx="1441202" cy="1365450"/>
            <a:chOff x="4615384" y="2419129"/>
            <a:chExt cx="1441202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71" name="Rectangle 70"/>
          <p:cNvSpPr/>
          <p:nvPr/>
        </p:nvSpPr>
        <p:spPr bwMode="auto">
          <a:xfrm>
            <a:off x="4615383" y="5063368"/>
            <a:ext cx="480400" cy="455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3" name="Rectangle 72"/>
          <p:cNvSpPr/>
          <p:nvPr/>
        </p:nvSpPr>
        <p:spPr bwMode="auto">
          <a:xfrm>
            <a:off x="5102553" y="5063368"/>
            <a:ext cx="480400" cy="4551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4" name="Rectangle 73"/>
          <p:cNvSpPr/>
          <p:nvPr/>
        </p:nvSpPr>
        <p:spPr bwMode="auto">
          <a:xfrm>
            <a:off x="4615383" y="551851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5" name="Rectangle 74"/>
          <p:cNvSpPr/>
          <p:nvPr/>
        </p:nvSpPr>
        <p:spPr bwMode="auto">
          <a:xfrm>
            <a:off x="5095783" y="551851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3" name="Content Placeholder 3"/>
          <p:cNvSpPr>
            <a:spLocks noGrp="1"/>
          </p:cNvSpPr>
          <p:nvPr>
            <p:ph sz="quarter" idx="2"/>
          </p:nvPr>
        </p:nvSpPr>
        <p:spPr>
          <a:xfrm>
            <a:off x="7530475" y="1794623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4225944" y="4431072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p:sp>
        <p:nvSpPr>
          <p:cNvPr id="85" name="Title 1">
            <a:extLst>
              <a:ext uri="{FF2B5EF4-FFF2-40B4-BE49-F238E27FC236}">
                <a16:creationId xmlns:a16="http://schemas.microsoft.com/office/drawing/2014/main" id="{61541ECB-0294-6F49-87AF-52E3A9F91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0"/>
            <a:ext cx="10972800" cy="990600"/>
          </a:xfrm>
        </p:spPr>
        <p:txBody>
          <a:bodyPr/>
          <a:lstStyle/>
          <a:p>
            <a:r>
              <a:rPr lang="en-US" dirty="0"/>
              <a:t>Let’s make that stride = 2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F635DF8-F05B-9047-A779-C071F874B663}"/>
              </a:ext>
            </a:extLst>
          </p:cNvPr>
          <p:cNvSpPr/>
          <p:nvPr/>
        </p:nvSpPr>
        <p:spPr bwMode="auto">
          <a:xfrm>
            <a:off x="8926012" y="2867379"/>
            <a:ext cx="486547" cy="46738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2F6AC77-7B3A-2548-A132-0E5602B93739}"/>
              </a:ext>
            </a:extLst>
          </p:cNvPr>
          <p:cNvSpPr/>
          <p:nvPr/>
        </p:nvSpPr>
        <p:spPr bwMode="auto">
          <a:xfrm>
            <a:off x="9413198" y="2419042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E47EFC5-D132-FA4F-9C45-65E21BB0DA4B}"/>
              </a:ext>
            </a:extLst>
          </p:cNvPr>
          <p:cNvSpPr/>
          <p:nvPr/>
        </p:nvSpPr>
        <p:spPr bwMode="auto">
          <a:xfrm>
            <a:off x="4612309" y="5512401"/>
            <a:ext cx="486547" cy="4673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80" name="Rectangle 79"/>
          <p:cNvSpPr/>
          <p:nvPr/>
        </p:nvSpPr>
        <p:spPr bwMode="auto">
          <a:xfrm>
            <a:off x="4618768" y="5504934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65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/>
          <p:cNvGrpSpPr/>
          <p:nvPr/>
        </p:nvGrpSpPr>
        <p:grpSpPr>
          <a:xfrm>
            <a:off x="787486" y="1213175"/>
            <a:ext cx="2432737" cy="2860741"/>
            <a:chOff x="787486" y="1213175"/>
            <a:chExt cx="2432737" cy="2860741"/>
          </a:xfrm>
        </p:grpSpPr>
        <p:sp>
          <p:nvSpPr>
            <p:cNvPr id="6" name="Rectangle 5"/>
            <p:cNvSpPr/>
            <p:nvPr/>
          </p:nvSpPr>
          <p:spPr bwMode="auto">
            <a:xfrm>
              <a:off x="787486" y="1736994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1274033" y="1736994"/>
              <a:ext cx="486547" cy="46738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1760582" y="1736994"/>
              <a:ext cx="486547" cy="467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2247127" y="1736994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2733676" y="1736994"/>
              <a:ext cx="486547" cy="46738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787486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274033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1760582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2247127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2733676" y="2204379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787486" y="2671763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274033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1760582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247127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2733676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787486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1274033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1760582" y="3139147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247127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2733676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787486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1274033" y="3606531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760582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2247127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733676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274033" y="1213175"/>
              <a:ext cx="14596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Input X</a:t>
              </a:r>
            </a:p>
          </p:txBody>
        </p:sp>
      </p:grpSp>
      <p:sp>
        <p:nvSpPr>
          <p:cNvPr id="40" name="Rectangle 39"/>
          <p:cNvSpPr/>
          <p:nvPr/>
        </p:nvSpPr>
        <p:spPr bwMode="auto">
          <a:xfrm>
            <a:off x="1741798" y="2686685"/>
            <a:ext cx="1459643" cy="14021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  <a:blipFill rotWithShape="0">
                <a:blip r:embed="rId3"/>
                <a:stretch>
                  <a:fillRect l="-2381" t="-122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4615384" y="2419129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011296" y="1299502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 a filter, AKA a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3784209" y="3042525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049377" y="4230278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6797364" y="5369203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0" name="Group 109"/>
          <p:cNvGrpSpPr/>
          <p:nvPr/>
        </p:nvGrpSpPr>
        <p:grpSpPr>
          <a:xfrm>
            <a:off x="8451759" y="2419129"/>
            <a:ext cx="1441202" cy="1365450"/>
            <a:chOff x="4615384" y="2419129"/>
            <a:chExt cx="1441202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71" name="Rectangle 70"/>
          <p:cNvSpPr/>
          <p:nvPr/>
        </p:nvSpPr>
        <p:spPr bwMode="auto">
          <a:xfrm>
            <a:off x="4615383" y="5063368"/>
            <a:ext cx="480400" cy="455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3" name="Rectangle 72"/>
          <p:cNvSpPr/>
          <p:nvPr/>
        </p:nvSpPr>
        <p:spPr bwMode="auto">
          <a:xfrm>
            <a:off x="5102553" y="5063368"/>
            <a:ext cx="480400" cy="4551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4" name="Rectangle 73"/>
          <p:cNvSpPr/>
          <p:nvPr/>
        </p:nvSpPr>
        <p:spPr bwMode="auto">
          <a:xfrm>
            <a:off x="4615383" y="551851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5" name="Rectangle 74"/>
          <p:cNvSpPr/>
          <p:nvPr/>
        </p:nvSpPr>
        <p:spPr bwMode="auto">
          <a:xfrm>
            <a:off x="5095783" y="551851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3" name="Content Placeholder 3"/>
          <p:cNvSpPr>
            <a:spLocks noGrp="1"/>
          </p:cNvSpPr>
          <p:nvPr>
            <p:ph sz="quarter" idx="2"/>
          </p:nvPr>
        </p:nvSpPr>
        <p:spPr>
          <a:xfrm>
            <a:off x="7530475" y="1794623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4225944" y="4431072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p:sp>
        <p:nvSpPr>
          <p:cNvPr id="85" name="Title 1">
            <a:extLst>
              <a:ext uri="{FF2B5EF4-FFF2-40B4-BE49-F238E27FC236}">
                <a16:creationId xmlns:a16="http://schemas.microsoft.com/office/drawing/2014/main" id="{61541ECB-0294-6F49-87AF-52E3A9F91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0"/>
            <a:ext cx="10972800" cy="990600"/>
          </a:xfrm>
        </p:spPr>
        <p:txBody>
          <a:bodyPr/>
          <a:lstStyle/>
          <a:p>
            <a:r>
              <a:rPr lang="en-US" dirty="0"/>
              <a:t>Let’s make that stride = 2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F635DF8-F05B-9047-A779-C071F874B663}"/>
              </a:ext>
            </a:extLst>
          </p:cNvPr>
          <p:cNvSpPr/>
          <p:nvPr/>
        </p:nvSpPr>
        <p:spPr bwMode="auto">
          <a:xfrm>
            <a:off x="8448685" y="3327197"/>
            <a:ext cx="486547" cy="4551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2F6AC77-7B3A-2548-A132-0E5602B93739}"/>
              </a:ext>
            </a:extLst>
          </p:cNvPr>
          <p:cNvSpPr/>
          <p:nvPr/>
        </p:nvSpPr>
        <p:spPr bwMode="auto">
          <a:xfrm>
            <a:off x="9413198" y="2419042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E47EFC5-D132-FA4F-9C45-65E21BB0DA4B}"/>
              </a:ext>
            </a:extLst>
          </p:cNvPr>
          <p:cNvSpPr/>
          <p:nvPr/>
        </p:nvSpPr>
        <p:spPr bwMode="auto">
          <a:xfrm>
            <a:off x="4612309" y="5512401"/>
            <a:ext cx="486547" cy="4673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EEDA135-F02B-4F4E-BDD8-A70F70A43F3B}"/>
              </a:ext>
            </a:extLst>
          </p:cNvPr>
          <p:cNvSpPr/>
          <p:nvPr/>
        </p:nvSpPr>
        <p:spPr bwMode="auto">
          <a:xfrm>
            <a:off x="5096762" y="5509800"/>
            <a:ext cx="486547" cy="4673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0" name="Rectangle 79"/>
          <p:cNvSpPr/>
          <p:nvPr/>
        </p:nvSpPr>
        <p:spPr bwMode="auto">
          <a:xfrm>
            <a:off x="5084518" y="5523777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9644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23309-92EB-E340-BEAD-99DD357D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29791-3BC3-DD47-970C-E1EC6F1AD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 blank rows and columns added around your input.</a:t>
            </a:r>
          </a:p>
        </p:txBody>
      </p:sp>
    </p:spTree>
    <p:extLst>
      <p:ext uri="{BB962C8B-B14F-4D97-AF65-F5344CB8AC3E}">
        <p14:creationId xmlns:p14="http://schemas.microsoft.com/office/powerpoint/2010/main" val="29987572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C888D8D5-C618-C844-833A-74996148C3FE}"/>
              </a:ext>
            </a:extLst>
          </p:cNvPr>
          <p:cNvGrpSpPr/>
          <p:nvPr/>
        </p:nvGrpSpPr>
        <p:grpSpPr>
          <a:xfrm>
            <a:off x="736329" y="1772058"/>
            <a:ext cx="3422812" cy="3276161"/>
            <a:chOff x="731891" y="1835031"/>
            <a:chExt cx="3422812" cy="327616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8A85CAF-B345-B74D-9AEE-AE2AEB1894B3}"/>
                </a:ext>
              </a:extLst>
            </p:cNvPr>
            <p:cNvGrpSpPr/>
            <p:nvPr/>
          </p:nvGrpSpPr>
          <p:grpSpPr>
            <a:xfrm>
              <a:off x="731891" y="1835031"/>
              <a:ext cx="3415699" cy="3276161"/>
              <a:chOff x="731891" y="1835031"/>
              <a:chExt cx="3415699" cy="3276161"/>
            </a:xfrm>
          </p:grpSpPr>
          <p:sp>
            <p:nvSpPr>
              <p:cNvPr id="6" name="Rectangle 5"/>
              <p:cNvSpPr/>
              <p:nvPr/>
            </p:nvSpPr>
            <p:spPr bwMode="auto">
              <a:xfrm>
                <a:off x="1221193" y="2304327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 bwMode="auto">
              <a:xfrm>
                <a:off x="1707740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 bwMode="auto">
              <a:xfrm>
                <a:off x="2194289" y="2304327"/>
                <a:ext cx="486547" cy="4673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680834" y="2304327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 bwMode="auto">
              <a:xfrm>
                <a:off x="3167383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 bwMode="auto">
              <a:xfrm>
                <a:off x="1221193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1707740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 bwMode="auto">
              <a:xfrm>
                <a:off x="2194289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 bwMode="auto">
              <a:xfrm>
                <a:off x="2680834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3167383" y="277171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 bwMode="auto">
              <a:xfrm>
                <a:off x="122119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 bwMode="auto">
              <a:xfrm>
                <a:off x="1707740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194289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2680834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316738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1221193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1707740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2194289" y="3706480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2680834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 bwMode="auto">
              <a:xfrm>
                <a:off x="3167383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 bwMode="auto">
              <a:xfrm>
                <a:off x="1221193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1707740" y="4173864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2194289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9" name="Rectangle 28"/>
              <p:cNvSpPr/>
              <p:nvPr/>
            </p:nvSpPr>
            <p:spPr bwMode="auto">
              <a:xfrm>
                <a:off x="2680834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0" name="Rectangle 29"/>
              <p:cNvSpPr/>
              <p:nvPr/>
            </p:nvSpPr>
            <p:spPr bwMode="auto">
              <a:xfrm>
                <a:off x="3167383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4EA3C5D-E946-D041-B802-F1F64980C543}"/>
                  </a:ext>
                </a:extLst>
              </p:cNvPr>
              <p:cNvSpPr/>
              <p:nvPr/>
            </p:nvSpPr>
            <p:spPr bwMode="auto">
              <a:xfrm>
                <a:off x="732503" y="230636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1E77752F-DD76-6E4F-BECE-D91C99E7543E}"/>
                  </a:ext>
                </a:extLst>
              </p:cNvPr>
              <p:cNvSpPr/>
              <p:nvPr/>
            </p:nvSpPr>
            <p:spPr bwMode="auto">
              <a:xfrm>
                <a:off x="732503" y="277375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72E3EE99-CDB4-9449-8393-CA6D5006E60D}"/>
                  </a:ext>
                </a:extLst>
              </p:cNvPr>
              <p:cNvSpPr/>
              <p:nvPr/>
            </p:nvSpPr>
            <p:spPr bwMode="auto">
              <a:xfrm>
                <a:off x="732503" y="324113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E338BE3-283B-5C47-AF15-B6D2C0BD77F6}"/>
                  </a:ext>
                </a:extLst>
              </p:cNvPr>
              <p:cNvSpPr/>
              <p:nvPr/>
            </p:nvSpPr>
            <p:spPr bwMode="auto">
              <a:xfrm>
                <a:off x="732503" y="370851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4C6ACD35-900A-E54B-BFA0-1ED2B3756673}"/>
                  </a:ext>
                </a:extLst>
              </p:cNvPr>
              <p:cNvSpPr/>
              <p:nvPr/>
            </p:nvSpPr>
            <p:spPr bwMode="auto">
              <a:xfrm>
                <a:off x="732503" y="417590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EDF7FEF6-1565-564E-AF0A-1116917D270D}"/>
                  </a:ext>
                </a:extLst>
              </p:cNvPr>
              <p:cNvSpPr/>
              <p:nvPr/>
            </p:nvSpPr>
            <p:spPr bwMode="auto">
              <a:xfrm>
                <a:off x="3652943" y="230318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8129ABC-682A-0F47-B788-DE08C5533709}"/>
                  </a:ext>
                </a:extLst>
              </p:cNvPr>
              <p:cNvSpPr/>
              <p:nvPr/>
            </p:nvSpPr>
            <p:spPr bwMode="auto">
              <a:xfrm>
                <a:off x="3652943" y="277056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A85960A7-19B9-F447-8C72-21BC4F46B314}"/>
                  </a:ext>
                </a:extLst>
              </p:cNvPr>
              <p:cNvSpPr/>
              <p:nvPr/>
            </p:nvSpPr>
            <p:spPr bwMode="auto">
              <a:xfrm>
                <a:off x="3652943" y="323795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B011F868-4267-F548-9BCB-3B59D122AA3E}"/>
                  </a:ext>
                </a:extLst>
              </p:cNvPr>
              <p:cNvSpPr/>
              <p:nvPr/>
            </p:nvSpPr>
            <p:spPr bwMode="auto">
              <a:xfrm>
                <a:off x="3652943" y="370533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5D7ABD20-2AFA-9747-BFFB-1402B23F130B}"/>
                  </a:ext>
                </a:extLst>
              </p:cNvPr>
              <p:cNvSpPr/>
              <p:nvPr/>
            </p:nvSpPr>
            <p:spPr bwMode="auto">
              <a:xfrm>
                <a:off x="3652332" y="4172719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86585B3-FA06-F347-8685-61E9DEE5A2AB}"/>
                  </a:ext>
                </a:extLst>
              </p:cNvPr>
              <p:cNvSpPr/>
              <p:nvPr/>
            </p:nvSpPr>
            <p:spPr bwMode="auto">
              <a:xfrm>
                <a:off x="731891" y="464380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5A030AF-5640-3F46-B0AE-D013A259A2C5}"/>
                  </a:ext>
                </a:extLst>
              </p:cNvPr>
              <p:cNvSpPr/>
              <p:nvPr/>
            </p:nvSpPr>
            <p:spPr bwMode="auto">
              <a:xfrm>
                <a:off x="1219651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CE82E893-247A-1E4D-B084-0162501D8223}"/>
                  </a:ext>
                </a:extLst>
              </p:cNvPr>
              <p:cNvSpPr/>
              <p:nvPr/>
            </p:nvSpPr>
            <p:spPr bwMode="auto">
              <a:xfrm>
                <a:off x="1706198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D3595E73-6493-844F-97AB-5C117D3ABAA8}"/>
                  </a:ext>
                </a:extLst>
              </p:cNvPr>
              <p:cNvSpPr/>
              <p:nvPr/>
            </p:nvSpPr>
            <p:spPr bwMode="auto">
              <a:xfrm>
                <a:off x="2192747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16534EFD-5F3E-7D4F-8216-6AB5DF595B46}"/>
                  </a:ext>
                </a:extLst>
              </p:cNvPr>
              <p:cNvSpPr/>
              <p:nvPr/>
            </p:nvSpPr>
            <p:spPr bwMode="auto">
              <a:xfrm>
                <a:off x="2680294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E26E87C5-CE04-E447-9C69-DE9F747B5026}"/>
                  </a:ext>
                </a:extLst>
              </p:cNvPr>
              <p:cNvSpPr/>
              <p:nvPr/>
            </p:nvSpPr>
            <p:spPr bwMode="auto">
              <a:xfrm>
                <a:off x="3169072" y="46380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5D36D80-17F1-A24E-BD78-29225F39DDDF}"/>
                  </a:ext>
                </a:extLst>
              </p:cNvPr>
              <p:cNvSpPr/>
              <p:nvPr/>
            </p:nvSpPr>
            <p:spPr bwMode="auto">
              <a:xfrm>
                <a:off x="3654632" y="4640103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A55C6BD2-FD45-9A4D-8D9A-0617FA58334D}"/>
                  </a:ext>
                </a:extLst>
              </p:cNvPr>
              <p:cNvSpPr/>
              <p:nvPr/>
            </p:nvSpPr>
            <p:spPr bwMode="auto">
              <a:xfrm>
                <a:off x="738302" y="184082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A94384C-AA09-3E40-8D13-804B0A8BC621}"/>
                  </a:ext>
                </a:extLst>
              </p:cNvPr>
              <p:cNvSpPr/>
              <p:nvPr/>
            </p:nvSpPr>
            <p:spPr bwMode="auto">
              <a:xfrm>
                <a:off x="1226062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9900E3D3-07C6-CE42-8320-30F9878A872D}"/>
                  </a:ext>
                </a:extLst>
              </p:cNvPr>
              <p:cNvSpPr/>
              <p:nvPr/>
            </p:nvSpPr>
            <p:spPr bwMode="auto">
              <a:xfrm>
                <a:off x="1712609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6BA71AFE-0D68-9F42-8938-0A6DB38D1BFC}"/>
                  </a:ext>
                </a:extLst>
              </p:cNvPr>
              <p:cNvSpPr/>
              <p:nvPr/>
            </p:nvSpPr>
            <p:spPr bwMode="auto">
              <a:xfrm>
                <a:off x="2199158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477E563-6DED-BE4A-98DF-EECD93C2BF8A}"/>
                  </a:ext>
                </a:extLst>
              </p:cNvPr>
              <p:cNvSpPr/>
              <p:nvPr/>
            </p:nvSpPr>
            <p:spPr bwMode="auto">
              <a:xfrm>
                <a:off x="2686705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5C8AC0F5-E2E2-D747-8EA3-5A8AF5B842AD}"/>
                  </a:ext>
                </a:extLst>
              </p:cNvPr>
              <p:cNvSpPr/>
              <p:nvPr/>
            </p:nvSpPr>
            <p:spPr bwMode="auto">
              <a:xfrm>
                <a:off x="3175483" y="183503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F233979-8A4F-9A40-89BC-A48DDB53C2FE}"/>
                  </a:ext>
                </a:extLst>
              </p:cNvPr>
              <p:cNvSpPr/>
              <p:nvPr/>
            </p:nvSpPr>
            <p:spPr bwMode="auto">
              <a:xfrm>
                <a:off x="3661043" y="18371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FD3F8B6-2AAB-3C40-98A2-669776E97A89}"/>
                </a:ext>
              </a:extLst>
            </p:cNvPr>
            <p:cNvSpPr/>
            <p:nvPr/>
          </p:nvSpPr>
          <p:spPr>
            <a:xfrm flipH="1">
              <a:off x="3661043" y="1840822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98B3D902-E60F-E745-ADFA-320AC0C77E0E}"/>
                </a:ext>
              </a:extLst>
            </p:cNvPr>
            <p:cNvSpPr/>
            <p:nvPr/>
          </p:nvSpPr>
          <p:spPr>
            <a:xfrm flipH="1">
              <a:off x="732310" y="1845524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8367E221-A1A5-1849-9D12-0F6BB6D03535}"/>
                </a:ext>
              </a:extLst>
            </p:cNvPr>
            <p:cNvSpPr/>
            <p:nvPr/>
          </p:nvSpPr>
          <p:spPr>
            <a:xfrm flipH="1">
              <a:off x="1223035" y="4655449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A7A5EBD5-CE30-3540-BDEF-EEF56657DB73}"/>
                </a:ext>
              </a:extLst>
            </p:cNvPr>
            <p:cNvSpPr/>
            <p:nvPr/>
          </p:nvSpPr>
          <p:spPr>
            <a:xfrm flipH="1">
              <a:off x="1231194" y="1848083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622448" y="1075334"/>
            <a:ext cx="14596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Input X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Stride = 2, Padding = 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8361016" y="1769909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056485" y="4406358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  <a:blipFill>
                <a:blip r:embed="rId3"/>
                <a:stretch>
                  <a:fillRect l="-2640" t="-118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5445925" y="2394415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blipFill>
                <a:blip r:embed="rId4"/>
                <a:stretch>
                  <a:fillRect l="-9804" r="-7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841837" y="1274788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 a filter, AKA a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4614750" y="3017811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/>
          <p:cNvGrpSpPr/>
          <p:nvPr/>
        </p:nvGrpSpPr>
        <p:grpSpPr>
          <a:xfrm>
            <a:off x="5445923" y="5038653"/>
            <a:ext cx="1441203" cy="1365451"/>
            <a:chOff x="7344879" y="4539664"/>
            <a:chExt cx="1849925" cy="1946922"/>
          </a:xfrm>
        </p:grpSpPr>
        <p:sp>
          <p:nvSpPr>
            <p:cNvPr id="96" name="Rectangle 95"/>
            <p:cNvSpPr/>
            <p:nvPr/>
          </p:nvSpPr>
          <p:spPr bwMode="auto">
            <a:xfrm>
              <a:off x="7961521" y="4539665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8578163" y="4539665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8" name="Rectangle 97"/>
            <p:cNvSpPr/>
            <p:nvPr/>
          </p:nvSpPr>
          <p:spPr bwMode="auto">
            <a:xfrm>
              <a:off x="7344880" y="5188639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9" name="Rectangle 98"/>
            <p:cNvSpPr/>
            <p:nvPr/>
          </p:nvSpPr>
          <p:spPr bwMode="auto">
            <a:xfrm>
              <a:off x="7961521" y="5188639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0" name="Rectangle 99"/>
            <p:cNvSpPr/>
            <p:nvPr/>
          </p:nvSpPr>
          <p:spPr bwMode="auto">
            <a:xfrm>
              <a:off x="8578163" y="5188639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1" name="Rectangle 100"/>
            <p:cNvSpPr/>
            <p:nvPr/>
          </p:nvSpPr>
          <p:spPr bwMode="auto">
            <a:xfrm>
              <a:off x="7344880" y="5837612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2" name="Rectangle 101"/>
            <p:cNvSpPr/>
            <p:nvPr/>
          </p:nvSpPr>
          <p:spPr bwMode="auto">
            <a:xfrm>
              <a:off x="7961521" y="5837612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3" name="Rectangle 102"/>
            <p:cNvSpPr/>
            <p:nvPr/>
          </p:nvSpPr>
          <p:spPr bwMode="auto">
            <a:xfrm>
              <a:off x="8578163" y="5837612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4" name="Rectangle 103"/>
            <p:cNvSpPr/>
            <p:nvPr/>
          </p:nvSpPr>
          <p:spPr bwMode="auto">
            <a:xfrm>
              <a:off x="7344879" y="4539664"/>
              <a:ext cx="616641" cy="648974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05" name="Down Arrow 104"/>
          <p:cNvSpPr/>
          <p:nvPr/>
        </p:nvSpPr>
        <p:spPr>
          <a:xfrm>
            <a:off x="9879918" y="4205564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7627905" y="5344489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 bwMode="auto">
          <a:xfrm>
            <a:off x="723614" y="1786366"/>
            <a:ext cx="1459643" cy="14021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DAADDA8-AD66-CE4D-938D-0E3BE4482A7E}"/>
              </a:ext>
            </a:extLst>
          </p:cNvPr>
          <p:cNvGrpSpPr/>
          <p:nvPr/>
        </p:nvGrpSpPr>
        <p:grpSpPr>
          <a:xfrm>
            <a:off x="9282299" y="2394415"/>
            <a:ext cx="1441203" cy="1365450"/>
            <a:chOff x="9282299" y="2394415"/>
            <a:chExt cx="1441203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92823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97627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10243102" y="2394415"/>
              <a:ext cx="480400" cy="455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9282300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10243102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9762700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10243102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F03D52E9-2CA6-AD4F-99C5-66F3FE98BF3F}"/>
                </a:ext>
              </a:extLst>
            </p:cNvPr>
            <p:cNvSpPr/>
            <p:nvPr/>
          </p:nvSpPr>
          <p:spPr bwMode="auto">
            <a:xfrm>
              <a:off x="9282299" y="3301550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75499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318" y="-17559"/>
            <a:ext cx="10515600" cy="1325563"/>
          </a:xfrm>
        </p:spPr>
        <p:txBody>
          <a:bodyPr/>
          <a:lstStyle/>
          <a:p>
            <a:r>
              <a:rPr lang="en-US" dirty="0"/>
              <a:t>How big is that image?</a:t>
            </a:r>
          </a:p>
        </p:txBody>
      </p:sp>
      <p:sp>
        <p:nvSpPr>
          <p:cNvPr id="7" name="Rectangle 6"/>
          <p:cNvSpPr/>
          <p:nvPr/>
        </p:nvSpPr>
        <p:spPr>
          <a:xfrm>
            <a:off x="433281" y="3443671"/>
            <a:ext cx="8098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500</a:t>
            </a:r>
          </a:p>
        </p:txBody>
      </p:sp>
      <p:sp>
        <p:nvSpPr>
          <p:cNvPr id="10" name="Rectangle 9"/>
          <p:cNvSpPr/>
          <p:nvPr/>
        </p:nvSpPr>
        <p:spPr>
          <a:xfrm>
            <a:off x="5306004" y="6026140"/>
            <a:ext cx="101822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1000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7807" b="14715"/>
          <a:stretch/>
        </p:blipFill>
        <p:spPr>
          <a:xfrm>
            <a:off x="1243118" y="1308004"/>
            <a:ext cx="9144000" cy="470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2732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C888D8D5-C618-C844-833A-74996148C3FE}"/>
              </a:ext>
            </a:extLst>
          </p:cNvPr>
          <p:cNvGrpSpPr/>
          <p:nvPr/>
        </p:nvGrpSpPr>
        <p:grpSpPr>
          <a:xfrm>
            <a:off x="736329" y="1772058"/>
            <a:ext cx="3422812" cy="3276161"/>
            <a:chOff x="731891" y="1835031"/>
            <a:chExt cx="3422812" cy="327616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8A85CAF-B345-B74D-9AEE-AE2AEB1894B3}"/>
                </a:ext>
              </a:extLst>
            </p:cNvPr>
            <p:cNvGrpSpPr/>
            <p:nvPr/>
          </p:nvGrpSpPr>
          <p:grpSpPr>
            <a:xfrm>
              <a:off x="731891" y="1835031"/>
              <a:ext cx="3415699" cy="3276161"/>
              <a:chOff x="731891" y="1835031"/>
              <a:chExt cx="3415699" cy="3276161"/>
            </a:xfrm>
          </p:grpSpPr>
          <p:sp>
            <p:nvSpPr>
              <p:cNvPr id="6" name="Rectangle 5"/>
              <p:cNvSpPr/>
              <p:nvPr/>
            </p:nvSpPr>
            <p:spPr bwMode="auto">
              <a:xfrm>
                <a:off x="1221193" y="2304327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 bwMode="auto">
              <a:xfrm>
                <a:off x="1707740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 bwMode="auto">
              <a:xfrm>
                <a:off x="2194289" y="2304327"/>
                <a:ext cx="486547" cy="4673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680834" y="2304327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 bwMode="auto">
              <a:xfrm>
                <a:off x="3167383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 bwMode="auto">
              <a:xfrm>
                <a:off x="1221193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1707740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 bwMode="auto">
              <a:xfrm>
                <a:off x="2194289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 bwMode="auto">
              <a:xfrm>
                <a:off x="2680834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3167383" y="277171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 bwMode="auto">
              <a:xfrm>
                <a:off x="122119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 bwMode="auto">
              <a:xfrm>
                <a:off x="1707740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194289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2680834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316738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1221193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1707740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2194289" y="3706480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2680834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 bwMode="auto">
              <a:xfrm>
                <a:off x="3167383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 bwMode="auto">
              <a:xfrm>
                <a:off x="1221193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1707740" y="4173864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2194289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9" name="Rectangle 28"/>
              <p:cNvSpPr/>
              <p:nvPr/>
            </p:nvSpPr>
            <p:spPr bwMode="auto">
              <a:xfrm>
                <a:off x="2680834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0" name="Rectangle 29"/>
              <p:cNvSpPr/>
              <p:nvPr/>
            </p:nvSpPr>
            <p:spPr bwMode="auto">
              <a:xfrm>
                <a:off x="3167383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4EA3C5D-E946-D041-B802-F1F64980C543}"/>
                  </a:ext>
                </a:extLst>
              </p:cNvPr>
              <p:cNvSpPr/>
              <p:nvPr/>
            </p:nvSpPr>
            <p:spPr bwMode="auto">
              <a:xfrm>
                <a:off x="732503" y="230636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1E77752F-DD76-6E4F-BECE-D91C99E7543E}"/>
                  </a:ext>
                </a:extLst>
              </p:cNvPr>
              <p:cNvSpPr/>
              <p:nvPr/>
            </p:nvSpPr>
            <p:spPr bwMode="auto">
              <a:xfrm>
                <a:off x="732503" y="277375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72E3EE99-CDB4-9449-8393-CA6D5006E60D}"/>
                  </a:ext>
                </a:extLst>
              </p:cNvPr>
              <p:cNvSpPr/>
              <p:nvPr/>
            </p:nvSpPr>
            <p:spPr bwMode="auto">
              <a:xfrm>
                <a:off x="732503" y="324113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E338BE3-283B-5C47-AF15-B6D2C0BD77F6}"/>
                  </a:ext>
                </a:extLst>
              </p:cNvPr>
              <p:cNvSpPr/>
              <p:nvPr/>
            </p:nvSpPr>
            <p:spPr bwMode="auto">
              <a:xfrm>
                <a:off x="732503" y="370851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4C6ACD35-900A-E54B-BFA0-1ED2B3756673}"/>
                  </a:ext>
                </a:extLst>
              </p:cNvPr>
              <p:cNvSpPr/>
              <p:nvPr/>
            </p:nvSpPr>
            <p:spPr bwMode="auto">
              <a:xfrm>
                <a:off x="732503" y="417590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EDF7FEF6-1565-564E-AF0A-1116917D270D}"/>
                  </a:ext>
                </a:extLst>
              </p:cNvPr>
              <p:cNvSpPr/>
              <p:nvPr/>
            </p:nvSpPr>
            <p:spPr bwMode="auto">
              <a:xfrm>
                <a:off x="3652943" y="230318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8129ABC-682A-0F47-B788-DE08C5533709}"/>
                  </a:ext>
                </a:extLst>
              </p:cNvPr>
              <p:cNvSpPr/>
              <p:nvPr/>
            </p:nvSpPr>
            <p:spPr bwMode="auto">
              <a:xfrm>
                <a:off x="3652943" y="277056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A85960A7-19B9-F447-8C72-21BC4F46B314}"/>
                  </a:ext>
                </a:extLst>
              </p:cNvPr>
              <p:cNvSpPr/>
              <p:nvPr/>
            </p:nvSpPr>
            <p:spPr bwMode="auto">
              <a:xfrm>
                <a:off x="3652943" y="323795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B011F868-4267-F548-9BCB-3B59D122AA3E}"/>
                  </a:ext>
                </a:extLst>
              </p:cNvPr>
              <p:cNvSpPr/>
              <p:nvPr/>
            </p:nvSpPr>
            <p:spPr bwMode="auto">
              <a:xfrm>
                <a:off x="3652943" y="370533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5D7ABD20-2AFA-9747-BFFB-1402B23F130B}"/>
                  </a:ext>
                </a:extLst>
              </p:cNvPr>
              <p:cNvSpPr/>
              <p:nvPr/>
            </p:nvSpPr>
            <p:spPr bwMode="auto">
              <a:xfrm>
                <a:off x="3652332" y="4172719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86585B3-FA06-F347-8685-61E9DEE5A2AB}"/>
                  </a:ext>
                </a:extLst>
              </p:cNvPr>
              <p:cNvSpPr/>
              <p:nvPr/>
            </p:nvSpPr>
            <p:spPr bwMode="auto">
              <a:xfrm>
                <a:off x="731891" y="464380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5A030AF-5640-3F46-B0AE-D013A259A2C5}"/>
                  </a:ext>
                </a:extLst>
              </p:cNvPr>
              <p:cNvSpPr/>
              <p:nvPr/>
            </p:nvSpPr>
            <p:spPr bwMode="auto">
              <a:xfrm>
                <a:off x="1219651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CE82E893-247A-1E4D-B084-0162501D8223}"/>
                  </a:ext>
                </a:extLst>
              </p:cNvPr>
              <p:cNvSpPr/>
              <p:nvPr/>
            </p:nvSpPr>
            <p:spPr bwMode="auto">
              <a:xfrm>
                <a:off x="1706198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D3595E73-6493-844F-97AB-5C117D3ABAA8}"/>
                  </a:ext>
                </a:extLst>
              </p:cNvPr>
              <p:cNvSpPr/>
              <p:nvPr/>
            </p:nvSpPr>
            <p:spPr bwMode="auto">
              <a:xfrm>
                <a:off x="2192747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16534EFD-5F3E-7D4F-8216-6AB5DF595B46}"/>
                  </a:ext>
                </a:extLst>
              </p:cNvPr>
              <p:cNvSpPr/>
              <p:nvPr/>
            </p:nvSpPr>
            <p:spPr bwMode="auto">
              <a:xfrm>
                <a:off x="2680294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E26E87C5-CE04-E447-9C69-DE9F747B5026}"/>
                  </a:ext>
                </a:extLst>
              </p:cNvPr>
              <p:cNvSpPr/>
              <p:nvPr/>
            </p:nvSpPr>
            <p:spPr bwMode="auto">
              <a:xfrm>
                <a:off x="3169072" y="46380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5D36D80-17F1-A24E-BD78-29225F39DDDF}"/>
                  </a:ext>
                </a:extLst>
              </p:cNvPr>
              <p:cNvSpPr/>
              <p:nvPr/>
            </p:nvSpPr>
            <p:spPr bwMode="auto">
              <a:xfrm>
                <a:off x="3654632" y="4640103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A55C6BD2-FD45-9A4D-8D9A-0617FA58334D}"/>
                  </a:ext>
                </a:extLst>
              </p:cNvPr>
              <p:cNvSpPr/>
              <p:nvPr/>
            </p:nvSpPr>
            <p:spPr bwMode="auto">
              <a:xfrm>
                <a:off x="738302" y="184082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A94384C-AA09-3E40-8D13-804B0A8BC621}"/>
                  </a:ext>
                </a:extLst>
              </p:cNvPr>
              <p:cNvSpPr/>
              <p:nvPr/>
            </p:nvSpPr>
            <p:spPr bwMode="auto">
              <a:xfrm>
                <a:off x="1226062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9900E3D3-07C6-CE42-8320-30F9878A872D}"/>
                  </a:ext>
                </a:extLst>
              </p:cNvPr>
              <p:cNvSpPr/>
              <p:nvPr/>
            </p:nvSpPr>
            <p:spPr bwMode="auto">
              <a:xfrm>
                <a:off x="1712609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6BA71AFE-0D68-9F42-8938-0A6DB38D1BFC}"/>
                  </a:ext>
                </a:extLst>
              </p:cNvPr>
              <p:cNvSpPr/>
              <p:nvPr/>
            </p:nvSpPr>
            <p:spPr bwMode="auto">
              <a:xfrm>
                <a:off x="2199158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477E563-6DED-BE4A-98DF-EECD93C2BF8A}"/>
                  </a:ext>
                </a:extLst>
              </p:cNvPr>
              <p:cNvSpPr/>
              <p:nvPr/>
            </p:nvSpPr>
            <p:spPr bwMode="auto">
              <a:xfrm>
                <a:off x="2686705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5C8AC0F5-E2E2-D747-8EA3-5A8AF5B842AD}"/>
                  </a:ext>
                </a:extLst>
              </p:cNvPr>
              <p:cNvSpPr/>
              <p:nvPr/>
            </p:nvSpPr>
            <p:spPr bwMode="auto">
              <a:xfrm>
                <a:off x="3175483" y="183503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F233979-8A4F-9A40-89BC-A48DDB53C2FE}"/>
                  </a:ext>
                </a:extLst>
              </p:cNvPr>
              <p:cNvSpPr/>
              <p:nvPr/>
            </p:nvSpPr>
            <p:spPr bwMode="auto">
              <a:xfrm>
                <a:off x="3661043" y="18371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FD3F8B6-2AAB-3C40-98A2-669776E97A89}"/>
                </a:ext>
              </a:extLst>
            </p:cNvPr>
            <p:cNvSpPr/>
            <p:nvPr/>
          </p:nvSpPr>
          <p:spPr>
            <a:xfrm flipH="1">
              <a:off x="3661043" y="1840822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98B3D902-E60F-E745-ADFA-320AC0C77E0E}"/>
                </a:ext>
              </a:extLst>
            </p:cNvPr>
            <p:cNvSpPr/>
            <p:nvPr/>
          </p:nvSpPr>
          <p:spPr>
            <a:xfrm flipH="1">
              <a:off x="732310" y="1845524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8367E221-A1A5-1849-9D12-0F6BB6D03535}"/>
                </a:ext>
              </a:extLst>
            </p:cNvPr>
            <p:cNvSpPr/>
            <p:nvPr/>
          </p:nvSpPr>
          <p:spPr>
            <a:xfrm flipH="1">
              <a:off x="1223035" y="4655449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A7A5EBD5-CE30-3540-BDEF-EEF56657DB73}"/>
                </a:ext>
              </a:extLst>
            </p:cNvPr>
            <p:cNvSpPr/>
            <p:nvPr/>
          </p:nvSpPr>
          <p:spPr>
            <a:xfrm flipH="1">
              <a:off x="1231194" y="1848083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622448" y="1075334"/>
            <a:ext cx="14596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Input X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Stride = 2, Padding = 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8361016" y="1769909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056485" y="4406358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  <a:blipFill>
                <a:blip r:embed="rId3"/>
                <a:stretch>
                  <a:fillRect l="-2640" t="-118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5445925" y="2394415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blipFill>
                <a:blip r:embed="rId4"/>
                <a:stretch>
                  <a:fillRect l="-9804" r="-7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841837" y="1274788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 a filter, AKA a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4614750" y="3017811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879918" y="4205564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7627905" y="5344489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 bwMode="auto">
          <a:xfrm>
            <a:off x="1708128" y="1787451"/>
            <a:ext cx="1459643" cy="142704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DAADDA8-AD66-CE4D-938D-0E3BE4482A7E}"/>
              </a:ext>
            </a:extLst>
          </p:cNvPr>
          <p:cNvGrpSpPr/>
          <p:nvPr/>
        </p:nvGrpSpPr>
        <p:grpSpPr>
          <a:xfrm>
            <a:off x="9282299" y="2394415"/>
            <a:ext cx="1441203" cy="1365450"/>
            <a:chOff x="9282299" y="2394415"/>
            <a:chExt cx="1441203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92823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97627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10243102" y="2394415"/>
              <a:ext cx="480400" cy="455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9282300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10243102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9762700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10243102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F03D52E9-2CA6-AD4F-99C5-66F3FE98BF3F}"/>
                </a:ext>
              </a:extLst>
            </p:cNvPr>
            <p:cNvSpPr/>
            <p:nvPr/>
          </p:nvSpPr>
          <p:spPr bwMode="auto">
            <a:xfrm>
              <a:off x="9282299" y="3301550"/>
              <a:ext cx="480400" cy="455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5FFA4BF-9002-554A-85C2-A0394DDC4A10}"/>
              </a:ext>
            </a:extLst>
          </p:cNvPr>
          <p:cNvGrpSpPr/>
          <p:nvPr/>
        </p:nvGrpSpPr>
        <p:grpSpPr>
          <a:xfrm>
            <a:off x="5445925" y="5038653"/>
            <a:ext cx="1441202" cy="1365450"/>
            <a:chOff x="5445925" y="5038653"/>
            <a:chExt cx="1441202" cy="1365450"/>
          </a:xfrm>
        </p:grpSpPr>
        <p:sp>
          <p:nvSpPr>
            <p:cNvPr id="96" name="Rectangle 95"/>
            <p:cNvSpPr/>
            <p:nvPr/>
          </p:nvSpPr>
          <p:spPr bwMode="auto">
            <a:xfrm>
              <a:off x="5926325" y="5038653"/>
              <a:ext cx="480401" cy="455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6406726" y="50386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8" name="Rectangle 97"/>
            <p:cNvSpPr/>
            <p:nvPr/>
          </p:nvSpPr>
          <p:spPr bwMode="auto">
            <a:xfrm>
              <a:off x="5445925" y="549380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9" name="Rectangle 98"/>
            <p:cNvSpPr/>
            <p:nvPr/>
          </p:nvSpPr>
          <p:spPr bwMode="auto">
            <a:xfrm>
              <a:off x="5926325" y="549380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0" name="Rectangle 99"/>
            <p:cNvSpPr/>
            <p:nvPr/>
          </p:nvSpPr>
          <p:spPr bwMode="auto">
            <a:xfrm>
              <a:off x="6406726" y="549380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1" name="Rectangle 100"/>
            <p:cNvSpPr/>
            <p:nvPr/>
          </p:nvSpPr>
          <p:spPr bwMode="auto">
            <a:xfrm>
              <a:off x="5445925" y="59489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2" name="Rectangle 101"/>
            <p:cNvSpPr/>
            <p:nvPr/>
          </p:nvSpPr>
          <p:spPr bwMode="auto">
            <a:xfrm>
              <a:off x="5926325" y="59489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3" name="Rectangle 102"/>
            <p:cNvSpPr/>
            <p:nvPr/>
          </p:nvSpPr>
          <p:spPr bwMode="auto">
            <a:xfrm>
              <a:off x="6406726" y="59489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70DABE86-40F2-E14F-A930-85A5C2C17D9E}"/>
                </a:ext>
              </a:extLst>
            </p:cNvPr>
            <p:cNvSpPr/>
            <p:nvPr/>
          </p:nvSpPr>
          <p:spPr bwMode="auto">
            <a:xfrm>
              <a:off x="5446468" y="50386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04" name="Rectangle 103"/>
          <p:cNvSpPr/>
          <p:nvPr/>
        </p:nvSpPr>
        <p:spPr bwMode="auto">
          <a:xfrm>
            <a:off x="5925783" y="5055945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35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C888D8D5-C618-C844-833A-74996148C3FE}"/>
              </a:ext>
            </a:extLst>
          </p:cNvPr>
          <p:cNvGrpSpPr/>
          <p:nvPr/>
        </p:nvGrpSpPr>
        <p:grpSpPr>
          <a:xfrm>
            <a:off x="736329" y="1772058"/>
            <a:ext cx="3422812" cy="3276161"/>
            <a:chOff x="731891" y="1835031"/>
            <a:chExt cx="3422812" cy="327616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8A85CAF-B345-B74D-9AEE-AE2AEB1894B3}"/>
                </a:ext>
              </a:extLst>
            </p:cNvPr>
            <p:cNvGrpSpPr/>
            <p:nvPr/>
          </p:nvGrpSpPr>
          <p:grpSpPr>
            <a:xfrm>
              <a:off x="731891" y="1835031"/>
              <a:ext cx="3415699" cy="3276161"/>
              <a:chOff x="731891" y="1835031"/>
              <a:chExt cx="3415699" cy="3276161"/>
            </a:xfrm>
          </p:grpSpPr>
          <p:sp>
            <p:nvSpPr>
              <p:cNvPr id="6" name="Rectangle 5"/>
              <p:cNvSpPr/>
              <p:nvPr/>
            </p:nvSpPr>
            <p:spPr bwMode="auto">
              <a:xfrm>
                <a:off x="1221193" y="2304327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 bwMode="auto">
              <a:xfrm>
                <a:off x="1707740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 bwMode="auto">
              <a:xfrm>
                <a:off x="2194289" y="2304327"/>
                <a:ext cx="486547" cy="4673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680834" y="2304327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 bwMode="auto">
              <a:xfrm>
                <a:off x="3167383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 bwMode="auto">
              <a:xfrm>
                <a:off x="1221193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1707740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 bwMode="auto">
              <a:xfrm>
                <a:off x="2194289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 bwMode="auto">
              <a:xfrm>
                <a:off x="2680834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3167383" y="277171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 bwMode="auto">
              <a:xfrm>
                <a:off x="122119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 bwMode="auto">
              <a:xfrm>
                <a:off x="1707740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194289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2680834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316738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1221193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1707740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2194289" y="3706480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2680834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 bwMode="auto">
              <a:xfrm>
                <a:off x="3167383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 bwMode="auto">
              <a:xfrm>
                <a:off x="1221193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1707740" y="4173864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2194289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9" name="Rectangle 28"/>
              <p:cNvSpPr/>
              <p:nvPr/>
            </p:nvSpPr>
            <p:spPr bwMode="auto">
              <a:xfrm>
                <a:off x="2680834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0" name="Rectangle 29"/>
              <p:cNvSpPr/>
              <p:nvPr/>
            </p:nvSpPr>
            <p:spPr bwMode="auto">
              <a:xfrm>
                <a:off x="3167383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4EA3C5D-E946-D041-B802-F1F64980C543}"/>
                  </a:ext>
                </a:extLst>
              </p:cNvPr>
              <p:cNvSpPr/>
              <p:nvPr/>
            </p:nvSpPr>
            <p:spPr bwMode="auto">
              <a:xfrm>
                <a:off x="732503" y="230636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1E77752F-DD76-6E4F-BECE-D91C99E7543E}"/>
                  </a:ext>
                </a:extLst>
              </p:cNvPr>
              <p:cNvSpPr/>
              <p:nvPr/>
            </p:nvSpPr>
            <p:spPr bwMode="auto">
              <a:xfrm>
                <a:off x="732503" y="277375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72E3EE99-CDB4-9449-8393-CA6D5006E60D}"/>
                  </a:ext>
                </a:extLst>
              </p:cNvPr>
              <p:cNvSpPr/>
              <p:nvPr/>
            </p:nvSpPr>
            <p:spPr bwMode="auto">
              <a:xfrm>
                <a:off x="732503" y="324113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E338BE3-283B-5C47-AF15-B6D2C0BD77F6}"/>
                  </a:ext>
                </a:extLst>
              </p:cNvPr>
              <p:cNvSpPr/>
              <p:nvPr/>
            </p:nvSpPr>
            <p:spPr bwMode="auto">
              <a:xfrm>
                <a:off x="732503" y="370851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4C6ACD35-900A-E54B-BFA0-1ED2B3756673}"/>
                  </a:ext>
                </a:extLst>
              </p:cNvPr>
              <p:cNvSpPr/>
              <p:nvPr/>
            </p:nvSpPr>
            <p:spPr bwMode="auto">
              <a:xfrm>
                <a:off x="732503" y="417590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EDF7FEF6-1565-564E-AF0A-1116917D270D}"/>
                  </a:ext>
                </a:extLst>
              </p:cNvPr>
              <p:cNvSpPr/>
              <p:nvPr/>
            </p:nvSpPr>
            <p:spPr bwMode="auto">
              <a:xfrm>
                <a:off x="3652943" y="230318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8129ABC-682A-0F47-B788-DE08C5533709}"/>
                  </a:ext>
                </a:extLst>
              </p:cNvPr>
              <p:cNvSpPr/>
              <p:nvPr/>
            </p:nvSpPr>
            <p:spPr bwMode="auto">
              <a:xfrm>
                <a:off x="3652943" y="277056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A85960A7-19B9-F447-8C72-21BC4F46B314}"/>
                  </a:ext>
                </a:extLst>
              </p:cNvPr>
              <p:cNvSpPr/>
              <p:nvPr/>
            </p:nvSpPr>
            <p:spPr bwMode="auto">
              <a:xfrm>
                <a:off x="3652943" y="323795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B011F868-4267-F548-9BCB-3B59D122AA3E}"/>
                  </a:ext>
                </a:extLst>
              </p:cNvPr>
              <p:cNvSpPr/>
              <p:nvPr/>
            </p:nvSpPr>
            <p:spPr bwMode="auto">
              <a:xfrm>
                <a:off x="3652943" y="370533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5D7ABD20-2AFA-9747-BFFB-1402B23F130B}"/>
                  </a:ext>
                </a:extLst>
              </p:cNvPr>
              <p:cNvSpPr/>
              <p:nvPr/>
            </p:nvSpPr>
            <p:spPr bwMode="auto">
              <a:xfrm>
                <a:off x="3652332" y="4172719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86585B3-FA06-F347-8685-61E9DEE5A2AB}"/>
                  </a:ext>
                </a:extLst>
              </p:cNvPr>
              <p:cNvSpPr/>
              <p:nvPr/>
            </p:nvSpPr>
            <p:spPr bwMode="auto">
              <a:xfrm>
                <a:off x="731891" y="464380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5A030AF-5640-3F46-B0AE-D013A259A2C5}"/>
                  </a:ext>
                </a:extLst>
              </p:cNvPr>
              <p:cNvSpPr/>
              <p:nvPr/>
            </p:nvSpPr>
            <p:spPr bwMode="auto">
              <a:xfrm>
                <a:off x="1219651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CE82E893-247A-1E4D-B084-0162501D8223}"/>
                  </a:ext>
                </a:extLst>
              </p:cNvPr>
              <p:cNvSpPr/>
              <p:nvPr/>
            </p:nvSpPr>
            <p:spPr bwMode="auto">
              <a:xfrm>
                <a:off x="1706198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D3595E73-6493-844F-97AB-5C117D3ABAA8}"/>
                  </a:ext>
                </a:extLst>
              </p:cNvPr>
              <p:cNvSpPr/>
              <p:nvPr/>
            </p:nvSpPr>
            <p:spPr bwMode="auto">
              <a:xfrm>
                <a:off x="2192747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16534EFD-5F3E-7D4F-8216-6AB5DF595B46}"/>
                  </a:ext>
                </a:extLst>
              </p:cNvPr>
              <p:cNvSpPr/>
              <p:nvPr/>
            </p:nvSpPr>
            <p:spPr bwMode="auto">
              <a:xfrm>
                <a:off x="2680294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E26E87C5-CE04-E447-9C69-DE9F747B5026}"/>
                  </a:ext>
                </a:extLst>
              </p:cNvPr>
              <p:cNvSpPr/>
              <p:nvPr/>
            </p:nvSpPr>
            <p:spPr bwMode="auto">
              <a:xfrm>
                <a:off x="3169072" y="46380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5D36D80-17F1-A24E-BD78-29225F39DDDF}"/>
                  </a:ext>
                </a:extLst>
              </p:cNvPr>
              <p:cNvSpPr/>
              <p:nvPr/>
            </p:nvSpPr>
            <p:spPr bwMode="auto">
              <a:xfrm>
                <a:off x="3654632" y="4640103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A55C6BD2-FD45-9A4D-8D9A-0617FA58334D}"/>
                  </a:ext>
                </a:extLst>
              </p:cNvPr>
              <p:cNvSpPr/>
              <p:nvPr/>
            </p:nvSpPr>
            <p:spPr bwMode="auto">
              <a:xfrm>
                <a:off x="738302" y="184082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A94384C-AA09-3E40-8D13-804B0A8BC621}"/>
                  </a:ext>
                </a:extLst>
              </p:cNvPr>
              <p:cNvSpPr/>
              <p:nvPr/>
            </p:nvSpPr>
            <p:spPr bwMode="auto">
              <a:xfrm>
                <a:off x="1226062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9900E3D3-07C6-CE42-8320-30F9878A872D}"/>
                  </a:ext>
                </a:extLst>
              </p:cNvPr>
              <p:cNvSpPr/>
              <p:nvPr/>
            </p:nvSpPr>
            <p:spPr bwMode="auto">
              <a:xfrm>
                <a:off x="1712609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6BA71AFE-0D68-9F42-8938-0A6DB38D1BFC}"/>
                  </a:ext>
                </a:extLst>
              </p:cNvPr>
              <p:cNvSpPr/>
              <p:nvPr/>
            </p:nvSpPr>
            <p:spPr bwMode="auto">
              <a:xfrm>
                <a:off x="2199158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477E563-6DED-BE4A-98DF-EECD93C2BF8A}"/>
                  </a:ext>
                </a:extLst>
              </p:cNvPr>
              <p:cNvSpPr/>
              <p:nvPr/>
            </p:nvSpPr>
            <p:spPr bwMode="auto">
              <a:xfrm>
                <a:off x="2686705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5C8AC0F5-E2E2-D747-8EA3-5A8AF5B842AD}"/>
                  </a:ext>
                </a:extLst>
              </p:cNvPr>
              <p:cNvSpPr/>
              <p:nvPr/>
            </p:nvSpPr>
            <p:spPr bwMode="auto">
              <a:xfrm>
                <a:off x="3175483" y="183503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F233979-8A4F-9A40-89BC-A48DDB53C2FE}"/>
                  </a:ext>
                </a:extLst>
              </p:cNvPr>
              <p:cNvSpPr/>
              <p:nvPr/>
            </p:nvSpPr>
            <p:spPr bwMode="auto">
              <a:xfrm>
                <a:off x="3661043" y="18371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FD3F8B6-2AAB-3C40-98A2-669776E97A89}"/>
                </a:ext>
              </a:extLst>
            </p:cNvPr>
            <p:cNvSpPr/>
            <p:nvPr/>
          </p:nvSpPr>
          <p:spPr>
            <a:xfrm flipH="1">
              <a:off x="3661043" y="1840822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98B3D902-E60F-E745-ADFA-320AC0C77E0E}"/>
                </a:ext>
              </a:extLst>
            </p:cNvPr>
            <p:cNvSpPr/>
            <p:nvPr/>
          </p:nvSpPr>
          <p:spPr>
            <a:xfrm flipH="1">
              <a:off x="732310" y="1845524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8367E221-A1A5-1849-9D12-0F6BB6D03535}"/>
                </a:ext>
              </a:extLst>
            </p:cNvPr>
            <p:cNvSpPr/>
            <p:nvPr/>
          </p:nvSpPr>
          <p:spPr>
            <a:xfrm flipH="1">
              <a:off x="1223035" y="4655449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A7A5EBD5-CE30-3540-BDEF-EEF56657DB73}"/>
                </a:ext>
              </a:extLst>
            </p:cNvPr>
            <p:cNvSpPr/>
            <p:nvPr/>
          </p:nvSpPr>
          <p:spPr>
            <a:xfrm flipH="1">
              <a:off x="1231194" y="1848083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622448" y="1075334"/>
            <a:ext cx="14596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Input X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Stride = 2, Padding = 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8361016" y="1769909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056485" y="4406358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  <a:blipFill>
                <a:blip r:embed="rId3"/>
                <a:stretch>
                  <a:fillRect l="-2640" t="-118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5445925" y="2394415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blipFill>
                <a:blip r:embed="rId4"/>
                <a:stretch>
                  <a:fillRect l="-9804" r="-7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841837" y="1274788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 a filter, AKA a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4614750" y="3017811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879918" y="4205564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7627905" y="5344489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 bwMode="auto">
          <a:xfrm>
            <a:off x="2648570" y="1773528"/>
            <a:ext cx="1459643" cy="142704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DAADDA8-AD66-CE4D-938D-0E3BE4482A7E}"/>
              </a:ext>
            </a:extLst>
          </p:cNvPr>
          <p:cNvGrpSpPr/>
          <p:nvPr/>
        </p:nvGrpSpPr>
        <p:grpSpPr>
          <a:xfrm>
            <a:off x="9282299" y="2394415"/>
            <a:ext cx="1441203" cy="1365450"/>
            <a:chOff x="9282299" y="2394415"/>
            <a:chExt cx="1441203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92823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97627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10243102" y="2394415"/>
              <a:ext cx="480400" cy="455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9282300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10243102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9762700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10243102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F03D52E9-2CA6-AD4F-99C5-66F3FE98BF3F}"/>
                </a:ext>
              </a:extLst>
            </p:cNvPr>
            <p:cNvSpPr/>
            <p:nvPr/>
          </p:nvSpPr>
          <p:spPr bwMode="auto">
            <a:xfrm>
              <a:off x="9282299" y="3301550"/>
              <a:ext cx="480400" cy="455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5FFA4BF-9002-554A-85C2-A0394DDC4A10}"/>
              </a:ext>
            </a:extLst>
          </p:cNvPr>
          <p:cNvGrpSpPr/>
          <p:nvPr/>
        </p:nvGrpSpPr>
        <p:grpSpPr>
          <a:xfrm>
            <a:off x="5445925" y="5038653"/>
            <a:ext cx="1441202" cy="1365450"/>
            <a:chOff x="5445925" y="5038653"/>
            <a:chExt cx="1441202" cy="1365450"/>
          </a:xfrm>
        </p:grpSpPr>
        <p:sp>
          <p:nvSpPr>
            <p:cNvPr id="96" name="Rectangle 95"/>
            <p:cNvSpPr/>
            <p:nvPr/>
          </p:nvSpPr>
          <p:spPr bwMode="auto">
            <a:xfrm>
              <a:off x="5926325" y="5038653"/>
              <a:ext cx="480401" cy="455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6406726" y="5038653"/>
              <a:ext cx="480401" cy="4551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8" name="Rectangle 97"/>
            <p:cNvSpPr/>
            <p:nvPr/>
          </p:nvSpPr>
          <p:spPr bwMode="auto">
            <a:xfrm>
              <a:off x="5445925" y="549380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9" name="Rectangle 98"/>
            <p:cNvSpPr/>
            <p:nvPr/>
          </p:nvSpPr>
          <p:spPr bwMode="auto">
            <a:xfrm>
              <a:off x="5926325" y="549380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0" name="Rectangle 99"/>
            <p:cNvSpPr/>
            <p:nvPr/>
          </p:nvSpPr>
          <p:spPr bwMode="auto">
            <a:xfrm>
              <a:off x="6406726" y="549380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1" name="Rectangle 100"/>
            <p:cNvSpPr/>
            <p:nvPr/>
          </p:nvSpPr>
          <p:spPr bwMode="auto">
            <a:xfrm>
              <a:off x="5445925" y="59489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2" name="Rectangle 101"/>
            <p:cNvSpPr/>
            <p:nvPr/>
          </p:nvSpPr>
          <p:spPr bwMode="auto">
            <a:xfrm>
              <a:off x="5926325" y="59489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3" name="Rectangle 102"/>
            <p:cNvSpPr/>
            <p:nvPr/>
          </p:nvSpPr>
          <p:spPr bwMode="auto">
            <a:xfrm>
              <a:off x="6406726" y="59489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70DABE86-40F2-E14F-A930-85A5C2C17D9E}"/>
                </a:ext>
              </a:extLst>
            </p:cNvPr>
            <p:cNvSpPr/>
            <p:nvPr/>
          </p:nvSpPr>
          <p:spPr bwMode="auto">
            <a:xfrm>
              <a:off x="5446468" y="50386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04" name="Rectangle 103"/>
          <p:cNvSpPr/>
          <p:nvPr/>
        </p:nvSpPr>
        <p:spPr bwMode="auto">
          <a:xfrm>
            <a:off x="6406183" y="5045660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9219FA98-E459-9C4A-BAD7-A9CD696A503F}"/>
              </a:ext>
            </a:extLst>
          </p:cNvPr>
          <p:cNvSpPr/>
          <p:nvPr/>
        </p:nvSpPr>
        <p:spPr bwMode="auto">
          <a:xfrm>
            <a:off x="9768848" y="2827879"/>
            <a:ext cx="486547" cy="46738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AD776E42-D27F-C94B-B267-739FB1AD621D}"/>
              </a:ext>
            </a:extLst>
          </p:cNvPr>
          <p:cNvSpPr/>
          <p:nvPr/>
        </p:nvSpPr>
        <p:spPr bwMode="auto">
          <a:xfrm>
            <a:off x="9282299" y="3295264"/>
            <a:ext cx="486547" cy="46738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89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C888D8D5-C618-C844-833A-74996148C3FE}"/>
              </a:ext>
            </a:extLst>
          </p:cNvPr>
          <p:cNvGrpSpPr/>
          <p:nvPr/>
        </p:nvGrpSpPr>
        <p:grpSpPr>
          <a:xfrm>
            <a:off x="736329" y="1772058"/>
            <a:ext cx="3422812" cy="3276161"/>
            <a:chOff x="731891" y="1835031"/>
            <a:chExt cx="3422812" cy="327616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8A85CAF-B345-B74D-9AEE-AE2AEB1894B3}"/>
                </a:ext>
              </a:extLst>
            </p:cNvPr>
            <p:cNvGrpSpPr/>
            <p:nvPr/>
          </p:nvGrpSpPr>
          <p:grpSpPr>
            <a:xfrm>
              <a:off x="731891" y="1835031"/>
              <a:ext cx="3415699" cy="3276161"/>
              <a:chOff x="731891" y="1835031"/>
              <a:chExt cx="3415699" cy="3276161"/>
            </a:xfrm>
          </p:grpSpPr>
          <p:sp>
            <p:nvSpPr>
              <p:cNvPr id="6" name="Rectangle 5"/>
              <p:cNvSpPr/>
              <p:nvPr/>
            </p:nvSpPr>
            <p:spPr bwMode="auto">
              <a:xfrm>
                <a:off x="1221193" y="2304327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 bwMode="auto">
              <a:xfrm>
                <a:off x="1707740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 bwMode="auto">
              <a:xfrm>
                <a:off x="2194289" y="2304327"/>
                <a:ext cx="486547" cy="4673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680834" y="2304327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 bwMode="auto">
              <a:xfrm>
                <a:off x="3167383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 bwMode="auto">
              <a:xfrm>
                <a:off x="1221193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1707740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 bwMode="auto">
              <a:xfrm>
                <a:off x="2194289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 bwMode="auto">
              <a:xfrm>
                <a:off x="2680834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3167383" y="277171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 bwMode="auto">
              <a:xfrm>
                <a:off x="122119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 bwMode="auto">
              <a:xfrm>
                <a:off x="1707740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194289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2680834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316738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1221193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1707740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2194289" y="3706480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2680834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 bwMode="auto">
              <a:xfrm>
                <a:off x="3167383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 bwMode="auto">
              <a:xfrm>
                <a:off x="1221193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1707740" y="4173864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2194289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9" name="Rectangle 28"/>
              <p:cNvSpPr/>
              <p:nvPr/>
            </p:nvSpPr>
            <p:spPr bwMode="auto">
              <a:xfrm>
                <a:off x="2680834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0" name="Rectangle 29"/>
              <p:cNvSpPr/>
              <p:nvPr/>
            </p:nvSpPr>
            <p:spPr bwMode="auto">
              <a:xfrm>
                <a:off x="3167383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4EA3C5D-E946-D041-B802-F1F64980C543}"/>
                  </a:ext>
                </a:extLst>
              </p:cNvPr>
              <p:cNvSpPr/>
              <p:nvPr/>
            </p:nvSpPr>
            <p:spPr bwMode="auto">
              <a:xfrm>
                <a:off x="732503" y="230636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1E77752F-DD76-6E4F-BECE-D91C99E7543E}"/>
                  </a:ext>
                </a:extLst>
              </p:cNvPr>
              <p:cNvSpPr/>
              <p:nvPr/>
            </p:nvSpPr>
            <p:spPr bwMode="auto">
              <a:xfrm>
                <a:off x="732503" y="277375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72E3EE99-CDB4-9449-8393-CA6D5006E60D}"/>
                  </a:ext>
                </a:extLst>
              </p:cNvPr>
              <p:cNvSpPr/>
              <p:nvPr/>
            </p:nvSpPr>
            <p:spPr bwMode="auto">
              <a:xfrm>
                <a:off x="732503" y="324113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E338BE3-283B-5C47-AF15-B6D2C0BD77F6}"/>
                  </a:ext>
                </a:extLst>
              </p:cNvPr>
              <p:cNvSpPr/>
              <p:nvPr/>
            </p:nvSpPr>
            <p:spPr bwMode="auto">
              <a:xfrm>
                <a:off x="732503" y="370851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4C6ACD35-900A-E54B-BFA0-1ED2B3756673}"/>
                  </a:ext>
                </a:extLst>
              </p:cNvPr>
              <p:cNvSpPr/>
              <p:nvPr/>
            </p:nvSpPr>
            <p:spPr bwMode="auto">
              <a:xfrm>
                <a:off x="732503" y="417590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EDF7FEF6-1565-564E-AF0A-1116917D270D}"/>
                  </a:ext>
                </a:extLst>
              </p:cNvPr>
              <p:cNvSpPr/>
              <p:nvPr/>
            </p:nvSpPr>
            <p:spPr bwMode="auto">
              <a:xfrm>
                <a:off x="3652943" y="230318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8129ABC-682A-0F47-B788-DE08C5533709}"/>
                  </a:ext>
                </a:extLst>
              </p:cNvPr>
              <p:cNvSpPr/>
              <p:nvPr/>
            </p:nvSpPr>
            <p:spPr bwMode="auto">
              <a:xfrm>
                <a:off x="3652943" y="277056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A85960A7-19B9-F447-8C72-21BC4F46B314}"/>
                  </a:ext>
                </a:extLst>
              </p:cNvPr>
              <p:cNvSpPr/>
              <p:nvPr/>
            </p:nvSpPr>
            <p:spPr bwMode="auto">
              <a:xfrm>
                <a:off x="3652943" y="323795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B011F868-4267-F548-9BCB-3B59D122AA3E}"/>
                  </a:ext>
                </a:extLst>
              </p:cNvPr>
              <p:cNvSpPr/>
              <p:nvPr/>
            </p:nvSpPr>
            <p:spPr bwMode="auto">
              <a:xfrm>
                <a:off x="3652943" y="370533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5D7ABD20-2AFA-9747-BFFB-1402B23F130B}"/>
                  </a:ext>
                </a:extLst>
              </p:cNvPr>
              <p:cNvSpPr/>
              <p:nvPr/>
            </p:nvSpPr>
            <p:spPr bwMode="auto">
              <a:xfrm>
                <a:off x="3652332" y="4172719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86585B3-FA06-F347-8685-61E9DEE5A2AB}"/>
                  </a:ext>
                </a:extLst>
              </p:cNvPr>
              <p:cNvSpPr/>
              <p:nvPr/>
            </p:nvSpPr>
            <p:spPr bwMode="auto">
              <a:xfrm>
                <a:off x="731891" y="464380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5A030AF-5640-3F46-B0AE-D013A259A2C5}"/>
                  </a:ext>
                </a:extLst>
              </p:cNvPr>
              <p:cNvSpPr/>
              <p:nvPr/>
            </p:nvSpPr>
            <p:spPr bwMode="auto">
              <a:xfrm>
                <a:off x="1219651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CE82E893-247A-1E4D-B084-0162501D8223}"/>
                  </a:ext>
                </a:extLst>
              </p:cNvPr>
              <p:cNvSpPr/>
              <p:nvPr/>
            </p:nvSpPr>
            <p:spPr bwMode="auto">
              <a:xfrm>
                <a:off x="1706198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D3595E73-6493-844F-97AB-5C117D3ABAA8}"/>
                  </a:ext>
                </a:extLst>
              </p:cNvPr>
              <p:cNvSpPr/>
              <p:nvPr/>
            </p:nvSpPr>
            <p:spPr bwMode="auto">
              <a:xfrm>
                <a:off x="2192747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16534EFD-5F3E-7D4F-8216-6AB5DF595B46}"/>
                  </a:ext>
                </a:extLst>
              </p:cNvPr>
              <p:cNvSpPr/>
              <p:nvPr/>
            </p:nvSpPr>
            <p:spPr bwMode="auto">
              <a:xfrm>
                <a:off x="2680294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E26E87C5-CE04-E447-9C69-DE9F747B5026}"/>
                  </a:ext>
                </a:extLst>
              </p:cNvPr>
              <p:cNvSpPr/>
              <p:nvPr/>
            </p:nvSpPr>
            <p:spPr bwMode="auto">
              <a:xfrm>
                <a:off x="3169072" y="46380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5D36D80-17F1-A24E-BD78-29225F39DDDF}"/>
                  </a:ext>
                </a:extLst>
              </p:cNvPr>
              <p:cNvSpPr/>
              <p:nvPr/>
            </p:nvSpPr>
            <p:spPr bwMode="auto">
              <a:xfrm>
                <a:off x="3654632" y="4640103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A55C6BD2-FD45-9A4D-8D9A-0617FA58334D}"/>
                  </a:ext>
                </a:extLst>
              </p:cNvPr>
              <p:cNvSpPr/>
              <p:nvPr/>
            </p:nvSpPr>
            <p:spPr bwMode="auto">
              <a:xfrm>
                <a:off x="738302" y="184082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A94384C-AA09-3E40-8D13-804B0A8BC621}"/>
                  </a:ext>
                </a:extLst>
              </p:cNvPr>
              <p:cNvSpPr/>
              <p:nvPr/>
            </p:nvSpPr>
            <p:spPr bwMode="auto">
              <a:xfrm>
                <a:off x="1226062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9900E3D3-07C6-CE42-8320-30F9878A872D}"/>
                  </a:ext>
                </a:extLst>
              </p:cNvPr>
              <p:cNvSpPr/>
              <p:nvPr/>
            </p:nvSpPr>
            <p:spPr bwMode="auto">
              <a:xfrm>
                <a:off x="1712609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6BA71AFE-0D68-9F42-8938-0A6DB38D1BFC}"/>
                  </a:ext>
                </a:extLst>
              </p:cNvPr>
              <p:cNvSpPr/>
              <p:nvPr/>
            </p:nvSpPr>
            <p:spPr bwMode="auto">
              <a:xfrm>
                <a:off x="2199158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477E563-6DED-BE4A-98DF-EECD93C2BF8A}"/>
                  </a:ext>
                </a:extLst>
              </p:cNvPr>
              <p:cNvSpPr/>
              <p:nvPr/>
            </p:nvSpPr>
            <p:spPr bwMode="auto">
              <a:xfrm>
                <a:off x="2686705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5C8AC0F5-E2E2-D747-8EA3-5A8AF5B842AD}"/>
                  </a:ext>
                </a:extLst>
              </p:cNvPr>
              <p:cNvSpPr/>
              <p:nvPr/>
            </p:nvSpPr>
            <p:spPr bwMode="auto">
              <a:xfrm>
                <a:off x="3175483" y="183503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F233979-8A4F-9A40-89BC-A48DDB53C2FE}"/>
                  </a:ext>
                </a:extLst>
              </p:cNvPr>
              <p:cNvSpPr/>
              <p:nvPr/>
            </p:nvSpPr>
            <p:spPr bwMode="auto">
              <a:xfrm>
                <a:off x="3661043" y="18371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FD3F8B6-2AAB-3C40-98A2-669776E97A89}"/>
                </a:ext>
              </a:extLst>
            </p:cNvPr>
            <p:cNvSpPr/>
            <p:nvPr/>
          </p:nvSpPr>
          <p:spPr>
            <a:xfrm flipH="1">
              <a:off x="3661043" y="1840822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98B3D902-E60F-E745-ADFA-320AC0C77E0E}"/>
                </a:ext>
              </a:extLst>
            </p:cNvPr>
            <p:cNvSpPr/>
            <p:nvPr/>
          </p:nvSpPr>
          <p:spPr>
            <a:xfrm flipH="1">
              <a:off x="732310" y="1845524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8367E221-A1A5-1849-9D12-0F6BB6D03535}"/>
                </a:ext>
              </a:extLst>
            </p:cNvPr>
            <p:cNvSpPr/>
            <p:nvPr/>
          </p:nvSpPr>
          <p:spPr>
            <a:xfrm flipH="1">
              <a:off x="1223035" y="4655449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A7A5EBD5-CE30-3540-BDEF-EEF56657DB73}"/>
                </a:ext>
              </a:extLst>
            </p:cNvPr>
            <p:cNvSpPr/>
            <p:nvPr/>
          </p:nvSpPr>
          <p:spPr>
            <a:xfrm flipH="1">
              <a:off x="1231194" y="1848083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622448" y="1075334"/>
            <a:ext cx="14596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Input X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Stride = 2, Padding = 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8361016" y="1769909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056485" y="4406358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  <a:blipFill>
                <a:blip r:embed="rId3"/>
                <a:stretch>
                  <a:fillRect l="-2640" t="-118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5445925" y="2394415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blipFill>
                <a:blip r:embed="rId4"/>
                <a:stretch>
                  <a:fillRect l="-9804" r="-7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841837" y="1274788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 a filter, AKA a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4614750" y="3017811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879918" y="4205564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7627905" y="5344489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 bwMode="auto">
          <a:xfrm>
            <a:off x="759934" y="2702375"/>
            <a:ext cx="1459643" cy="142704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DAADDA8-AD66-CE4D-938D-0E3BE4482A7E}"/>
              </a:ext>
            </a:extLst>
          </p:cNvPr>
          <p:cNvGrpSpPr/>
          <p:nvPr/>
        </p:nvGrpSpPr>
        <p:grpSpPr>
          <a:xfrm>
            <a:off x="9282299" y="2394415"/>
            <a:ext cx="1441203" cy="1365450"/>
            <a:chOff x="9282299" y="2394415"/>
            <a:chExt cx="1441203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92823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97627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10243102" y="2394415"/>
              <a:ext cx="480400" cy="455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9282300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10243102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9762700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10243102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F03D52E9-2CA6-AD4F-99C5-66F3FE98BF3F}"/>
                </a:ext>
              </a:extLst>
            </p:cNvPr>
            <p:cNvSpPr/>
            <p:nvPr/>
          </p:nvSpPr>
          <p:spPr bwMode="auto">
            <a:xfrm>
              <a:off x="9282299" y="3301550"/>
              <a:ext cx="480400" cy="455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5FFA4BF-9002-554A-85C2-A0394DDC4A10}"/>
              </a:ext>
            </a:extLst>
          </p:cNvPr>
          <p:cNvGrpSpPr/>
          <p:nvPr/>
        </p:nvGrpSpPr>
        <p:grpSpPr>
          <a:xfrm>
            <a:off x="5445925" y="5038653"/>
            <a:ext cx="1441202" cy="1365450"/>
            <a:chOff x="5445925" y="5038653"/>
            <a:chExt cx="1441202" cy="1365450"/>
          </a:xfrm>
        </p:grpSpPr>
        <p:sp>
          <p:nvSpPr>
            <p:cNvPr id="96" name="Rectangle 95"/>
            <p:cNvSpPr/>
            <p:nvPr/>
          </p:nvSpPr>
          <p:spPr bwMode="auto">
            <a:xfrm>
              <a:off x="5926325" y="5038653"/>
              <a:ext cx="480401" cy="455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6406726" y="5038653"/>
              <a:ext cx="480401" cy="45515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8" name="Rectangle 97"/>
            <p:cNvSpPr/>
            <p:nvPr/>
          </p:nvSpPr>
          <p:spPr bwMode="auto">
            <a:xfrm>
              <a:off x="5445925" y="5493803"/>
              <a:ext cx="480401" cy="4551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9" name="Rectangle 98"/>
            <p:cNvSpPr/>
            <p:nvPr/>
          </p:nvSpPr>
          <p:spPr bwMode="auto">
            <a:xfrm>
              <a:off x="5926325" y="549380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0" name="Rectangle 99"/>
            <p:cNvSpPr/>
            <p:nvPr/>
          </p:nvSpPr>
          <p:spPr bwMode="auto">
            <a:xfrm>
              <a:off x="6406726" y="549380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1" name="Rectangle 100"/>
            <p:cNvSpPr/>
            <p:nvPr/>
          </p:nvSpPr>
          <p:spPr bwMode="auto">
            <a:xfrm>
              <a:off x="5445925" y="59489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2" name="Rectangle 101"/>
            <p:cNvSpPr/>
            <p:nvPr/>
          </p:nvSpPr>
          <p:spPr bwMode="auto">
            <a:xfrm>
              <a:off x="5926325" y="59489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3" name="Rectangle 102"/>
            <p:cNvSpPr/>
            <p:nvPr/>
          </p:nvSpPr>
          <p:spPr bwMode="auto">
            <a:xfrm>
              <a:off x="6406726" y="59489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70DABE86-40F2-E14F-A930-85A5C2C17D9E}"/>
                </a:ext>
              </a:extLst>
            </p:cNvPr>
            <p:cNvSpPr/>
            <p:nvPr/>
          </p:nvSpPr>
          <p:spPr bwMode="auto">
            <a:xfrm>
              <a:off x="5446468" y="5038653"/>
              <a:ext cx="480401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04" name="Rectangle 103"/>
          <p:cNvSpPr/>
          <p:nvPr/>
        </p:nvSpPr>
        <p:spPr bwMode="auto">
          <a:xfrm>
            <a:off x="5441551" y="5505248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A526CB50-D316-6B4C-A08A-C64F5F51415C}"/>
              </a:ext>
            </a:extLst>
          </p:cNvPr>
          <p:cNvSpPr/>
          <p:nvPr/>
        </p:nvSpPr>
        <p:spPr bwMode="auto">
          <a:xfrm>
            <a:off x="10236546" y="2382181"/>
            <a:ext cx="486547" cy="4673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A3817D79-FE14-6F43-A9F9-502C5E84D233}"/>
              </a:ext>
            </a:extLst>
          </p:cNvPr>
          <p:cNvSpPr/>
          <p:nvPr/>
        </p:nvSpPr>
        <p:spPr bwMode="auto">
          <a:xfrm>
            <a:off x="9769255" y="2849565"/>
            <a:ext cx="467291" cy="4519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492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23309-92EB-E340-BEAD-99DD357D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29791-3BC3-DD47-970C-E1EC6F1AD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Space out the squares of the filter on your input.</a:t>
            </a:r>
          </a:p>
        </p:txBody>
      </p:sp>
    </p:spTree>
    <p:extLst>
      <p:ext uri="{BB962C8B-B14F-4D97-AF65-F5344CB8AC3E}">
        <p14:creationId xmlns:p14="http://schemas.microsoft.com/office/powerpoint/2010/main" val="37020948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C888D8D5-C618-C844-833A-74996148C3FE}"/>
              </a:ext>
            </a:extLst>
          </p:cNvPr>
          <p:cNvGrpSpPr/>
          <p:nvPr/>
        </p:nvGrpSpPr>
        <p:grpSpPr>
          <a:xfrm>
            <a:off x="736329" y="1772058"/>
            <a:ext cx="3422812" cy="3276161"/>
            <a:chOff x="731891" y="1835031"/>
            <a:chExt cx="3422812" cy="327616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8A85CAF-B345-B74D-9AEE-AE2AEB1894B3}"/>
                </a:ext>
              </a:extLst>
            </p:cNvPr>
            <p:cNvGrpSpPr/>
            <p:nvPr/>
          </p:nvGrpSpPr>
          <p:grpSpPr>
            <a:xfrm>
              <a:off x="731891" y="1835031"/>
              <a:ext cx="3415699" cy="3276161"/>
              <a:chOff x="731891" y="1835031"/>
              <a:chExt cx="3415699" cy="3276161"/>
            </a:xfrm>
          </p:grpSpPr>
          <p:sp>
            <p:nvSpPr>
              <p:cNvPr id="6" name="Rectangle 5"/>
              <p:cNvSpPr/>
              <p:nvPr/>
            </p:nvSpPr>
            <p:spPr bwMode="auto">
              <a:xfrm>
                <a:off x="1221193" y="2304327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 bwMode="auto">
              <a:xfrm>
                <a:off x="1707740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 bwMode="auto">
              <a:xfrm>
                <a:off x="2194289" y="2304327"/>
                <a:ext cx="486547" cy="4673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680834" y="2304327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 bwMode="auto">
              <a:xfrm>
                <a:off x="3167383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 bwMode="auto">
              <a:xfrm>
                <a:off x="1221193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1707740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 bwMode="auto">
              <a:xfrm>
                <a:off x="2194289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 bwMode="auto">
              <a:xfrm>
                <a:off x="2680834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3167383" y="277171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 bwMode="auto">
              <a:xfrm>
                <a:off x="122119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 bwMode="auto">
              <a:xfrm>
                <a:off x="1707740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194289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2680834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316738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1221193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1707740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2194289" y="3706480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2680834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 bwMode="auto">
              <a:xfrm>
                <a:off x="3167383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 bwMode="auto">
              <a:xfrm>
                <a:off x="1221193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1707740" y="4173864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2194289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9" name="Rectangle 28"/>
              <p:cNvSpPr/>
              <p:nvPr/>
            </p:nvSpPr>
            <p:spPr bwMode="auto">
              <a:xfrm>
                <a:off x="2680834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0" name="Rectangle 29"/>
              <p:cNvSpPr/>
              <p:nvPr/>
            </p:nvSpPr>
            <p:spPr bwMode="auto">
              <a:xfrm>
                <a:off x="3167383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4EA3C5D-E946-D041-B802-F1F64980C543}"/>
                  </a:ext>
                </a:extLst>
              </p:cNvPr>
              <p:cNvSpPr/>
              <p:nvPr/>
            </p:nvSpPr>
            <p:spPr bwMode="auto">
              <a:xfrm>
                <a:off x="732503" y="230636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1E77752F-DD76-6E4F-BECE-D91C99E7543E}"/>
                  </a:ext>
                </a:extLst>
              </p:cNvPr>
              <p:cNvSpPr/>
              <p:nvPr/>
            </p:nvSpPr>
            <p:spPr bwMode="auto">
              <a:xfrm>
                <a:off x="732503" y="277375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72E3EE99-CDB4-9449-8393-CA6D5006E60D}"/>
                  </a:ext>
                </a:extLst>
              </p:cNvPr>
              <p:cNvSpPr/>
              <p:nvPr/>
            </p:nvSpPr>
            <p:spPr bwMode="auto">
              <a:xfrm>
                <a:off x="732503" y="324113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E338BE3-283B-5C47-AF15-B6D2C0BD77F6}"/>
                  </a:ext>
                </a:extLst>
              </p:cNvPr>
              <p:cNvSpPr/>
              <p:nvPr/>
            </p:nvSpPr>
            <p:spPr bwMode="auto">
              <a:xfrm>
                <a:off x="732503" y="370851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4C6ACD35-900A-E54B-BFA0-1ED2B3756673}"/>
                  </a:ext>
                </a:extLst>
              </p:cNvPr>
              <p:cNvSpPr/>
              <p:nvPr/>
            </p:nvSpPr>
            <p:spPr bwMode="auto">
              <a:xfrm>
                <a:off x="732503" y="417590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EDF7FEF6-1565-564E-AF0A-1116917D270D}"/>
                  </a:ext>
                </a:extLst>
              </p:cNvPr>
              <p:cNvSpPr/>
              <p:nvPr/>
            </p:nvSpPr>
            <p:spPr bwMode="auto">
              <a:xfrm>
                <a:off x="3652943" y="230318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8129ABC-682A-0F47-B788-DE08C5533709}"/>
                  </a:ext>
                </a:extLst>
              </p:cNvPr>
              <p:cNvSpPr/>
              <p:nvPr/>
            </p:nvSpPr>
            <p:spPr bwMode="auto">
              <a:xfrm>
                <a:off x="3652943" y="277056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A85960A7-19B9-F447-8C72-21BC4F46B314}"/>
                  </a:ext>
                </a:extLst>
              </p:cNvPr>
              <p:cNvSpPr/>
              <p:nvPr/>
            </p:nvSpPr>
            <p:spPr bwMode="auto">
              <a:xfrm>
                <a:off x="3652943" y="323795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B011F868-4267-F548-9BCB-3B59D122AA3E}"/>
                  </a:ext>
                </a:extLst>
              </p:cNvPr>
              <p:cNvSpPr/>
              <p:nvPr/>
            </p:nvSpPr>
            <p:spPr bwMode="auto">
              <a:xfrm>
                <a:off x="3652943" y="370533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5D7ABD20-2AFA-9747-BFFB-1402B23F130B}"/>
                  </a:ext>
                </a:extLst>
              </p:cNvPr>
              <p:cNvSpPr/>
              <p:nvPr/>
            </p:nvSpPr>
            <p:spPr bwMode="auto">
              <a:xfrm>
                <a:off x="3652332" y="4172719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86585B3-FA06-F347-8685-61E9DEE5A2AB}"/>
                  </a:ext>
                </a:extLst>
              </p:cNvPr>
              <p:cNvSpPr/>
              <p:nvPr/>
            </p:nvSpPr>
            <p:spPr bwMode="auto">
              <a:xfrm>
                <a:off x="731891" y="464380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5A030AF-5640-3F46-B0AE-D013A259A2C5}"/>
                  </a:ext>
                </a:extLst>
              </p:cNvPr>
              <p:cNvSpPr/>
              <p:nvPr/>
            </p:nvSpPr>
            <p:spPr bwMode="auto">
              <a:xfrm>
                <a:off x="1219651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CE82E893-247A-1E4D-B084-0162501D8223}"/>
                  </a:ext>
                </a:extLst>
              </p:cNvPr>
              <p:cNvSpPr/>
              <p:nvPr/>
            </p:nvSpPr>
            <p:spPr bwMode="auto">
              <a:xfrm>
                <a:off x="1706198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D3595E73-6493-844F-97AB-5C117D3ABAA8}"/>
                  </a:ext>
                </a:extLst>
              </p:cNvPr>
              <p:cNvSpPr/>
              <p:nvPr/>
            </p:nvSpPr>
            <p:spPr bwMode="auto">
              <a:xfrm>
                <a:off x="2192747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16534EFD-5F3E-7D4F-8216-6AB5DF595B46}"/>
                  </a:ext>
                </a:extLst>
              </p:cNvPr>
              <p:cNvSpPr/>
              <p:nvPr/>
            </p:nvSpPr>
            <p:spPr bwMode="auto">
              <a:xfrm>
                <a:off x="2680294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E26E87C5-CE04-E447-9C69-DE9F747B5026}"/>
                  </a:ext>
                </a:extLst>
              </p:cNvPr>
              <p:cNvSpPr/>
              <p:nvPr/>
            </p:nvSpPr>
            <p:spPr bwMode="auto">
              <a:xfrm>
                <a:off x="3169072" y="46380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5D36D80-17F1-A24E-BD78-29225F39DDDF}"/>
                  </a:ext>
                </a:extLst>
              </p:cNvPr>
              <p:cNvSpPr/>
              <p:nvPr/>
            </p:nvSpPr>
            <p:spPr bwMode="auto">
              <a:xfrm>
                <a:off x="3654632" y="4640103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A55C6BD2-FD45-9A4D-8D9A-0617FA58334D}"/>
                  </a:ext>
                </a:extLst>
              </p:cNvPr>
              <p:cNvSpPr/>
              <p:nvPr/>
            </p:nvSpPr>
            <p:spPr bwMode="auto">
              <a:xfrm>
                <a:off x="738302" y="184082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A94384C-AA09-3E40-8D13-804B0A8BC621}"/>
                  </a:ext>
                </a:extLst>
              </p:cNvPr>
              <p:cNvSpPr/>
              <p:nvPr/>
            </p:nvSpPr>
            <p:spPr bwMode="auto">
              <a:xfrm>
                <a:off x="1226062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9900E3D3-07C6-CE42-8320-30F9878A872D}"/>
                  </a:ext>
                </a:extLst>
              </p:cNvPr>
              <p:cNvSpPr/>
              <p:nvPr/>
            </p:nvSpPr>
            <p:spPr bwMode="auto">
              <a:xfrm>
                <a:off x="1712609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6BA71AFE-0D68-9F42-8938-0A6DB38D1BFC}"/>
                  </a:ext>
                </a:extLst>
              </p:cNvPr>
              <p:cNvSpPr/>
              <p:nvPr/>
            </p:nvSpPr>
            <p:spPr bwMode="auto">
              <a:xfrm>
                <a:off x="2199158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477E563-6DED-BE4A-98DF-EECD93C2BF8A}"/>
                  </a:ext>
                </a:extLst>
              </p:cNvPr>
              <p:cNvSpPr/>
              <p:nvPr/>
            </p:nvSpPr>
            <p:spPr bwMode="auto">
              <a:xfrm>
                <a:off x="2686705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5C8AC0F5-E2E2-D747-8EA3-5A8AF5B842AD}"/>
                  </a:ext>
                </a:extLst>
              </p:cNvPr>
              <p:cNvSpPr/>
              <p:nvPr/>
            </p:nvSpPr>
            <p:spPr bwMode="auto">
              <a:xfrm>
                <a:off x="3175483" y="183503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F233979-8A4F-9A40-89BC-A48DDB53C2FE}"/>
                  </a:ext>
                </a:extLst>
              </p:cNvPr>
              <p:cNvSpPr/>
              <p:nvPr/>
            </p:nvSpPr>
            <p:spPr bwMode="auto">
              <a:xfrm>
                <a:off x="3661043" y="18371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FD3F8B6-2AAB-3C40-98A2-669776E97A89}"/>
                </a:ext>
              </a:extLst>
            </p:cNvPr>
            <p:cNvSpPr/>
            <p:nvPr/>
          </p:nvSpPr>
          <p:spPr>
            <a:xfrm flipH="1">
              <a:off x="3661043" y="1840822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98B3D902-E60F-E745-ADFA-320AC0C77E0E}"/>
                </a:ext>
              </a:extLst>
            </p:cNvPr>
            <p:cNvSpPr/>
            <p:nvPr/>
          </p:nvSpPr>
          <p:spPr>
            <a:xfrm flipH="1">
              <a:off x="732310" y="1845524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8367E221-A1A5-1849-9D12-0F6BB6D03535}"/>
                </a:ext>
              </a:extLst>
            </p:cNvPr>
            <p:cNvSpPr/>
            <p:nvPr/>
          </p:nvSpPr>
          <p:spPr>
            <a:xfrm flipH="1">
              <a:off x="1223035" y="4655449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A7A5EBD5-CE30-3540-BDEF-EEF56657DB73}"/>
                </a:ext>
              </a:extLst>
            </p:cNvPr>
            <p:cNvSpPr/>
            <p:nvPr/>
          </p:nvSpPr>
          <p:spPr>
            <a:xfrm flipH="1">
              <a:off x="1231194" y="1848083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622448" y="1075334"/>
            <a:ext cx="14596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Input X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Stride = 2, Padding = 1, Dilation = 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8361016" y="1769909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056485" y="4406358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  <a:blipFill>
                <a:blip r:embed="rId3"/>
                <a:stretch>
                  <a:fillRect l="-2640" t="-118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5445925" y="2394415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blipFill>
                <a:blip r:embed="rId4"/>
                <a:stretch>
                  <a:fillRect l="-9804" r="-7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841837" y="1274788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 a filter, AKA a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4614750" y="3017811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879918" y="4205564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7627905" y="5344489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DAADDA8-AD66-CE4D-938D-0E3BE4482A7E}"/>
              </a:ext>
            </a:extLst>
          </p:cNvPr>
          <p:cNvGrpSpPr/>
          <p:nvPr/>
        </p:nvGrpSpPr>
        <p:grpSpPr>
          <a:xfrm>
            <a:off x="9282299" y="2394415"/>
            <a:ext cx="1441203" cy="1365450"/>
            <a:chOff x="9282299" y="2394415"/>
            <a:chExt cx="1441203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92823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97627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10243102" y="2394415"/>
              <a:ext cx="480400" cy="455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9282300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10243102" y="2849565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9762700" y="3304715"/>
              <a:ext cx="480400" cy="45515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10243102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F03D52E9-2CA6-AD4F-99C5-66F3FE98BF3F}"/>
                </a:ext>
              </a:extLst>
            </p:cNvPr>
            <p:cNvSpPr/>
            <p:nvPr/>
          </p:nvSpPr>
          <p:spPr bwMode="auto">
            <a:xfrm>
              <a:off x="9282299" y="3301550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7CF75F9-AC61-2448-AB57-EE95FDE86202}"/>
              </a:ext>
            </a:extLst>
          </p:cNvPr>
          <p:cNvGrpSpPr/>
          <p:nvPr/>
        </p:nvGrpSpPr>
        <p:grpSpPr>
          <a:xfrm>
            <a:off x="748887" y="1780693"/>
            <a:ext cx="2434137" cy="2303749"/>
            <a:chOff x="748887" y="1780693"/>
            <a:chExt cx="2434137" cy="2303749"/>
          </a:xfrm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23165718-66B7-4D42-9FFF-F2C2BA36FBE3}"/>
                </a:ext>
              </a:extLst>
            </p:cNvPr>
            <p:cNvSpPr/>
            <p:nvPr/>
          </p:nvSpPr>
          <p:spPr bwMode="auto">
            <a:xfrm>
              <a:off x="755969" y="1784818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93BD8A92-B9E7-0E4E-967D-60A6BA077B02}"/>
                </a:ext>
              </a:extLst>
            </p:cNvPr>
            <p:cNvSpPr/>
            <p:nvPr/>
          </p:nvSpPr>
          <p:spPr bwMode="auto">
            <a:xfrm>
              <a:off x="1698116" y="1780693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86F83CB3-E405-F54E-B885-545E7B7EEEEE}"/>
                </a:ext>
              </a:extLst>
            </p:cNvPr>
            <p:cNvSpPr/>
            <p:nvPr/>
          </p:nvSpPr>
          <p:spPr bwMode="auto">
            <a:xfrm>
              <a:off x="752151" y="2723499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D03FA2B2-2E11-E349-99C5-4D43EA8C5FCF}"/>
                </a:ext>
              </a:extLst>
            </p:cNvPr>
            <p:cNvSpPr/>
            <p:nvPr/>
          </p:nvSpPr>
          <p:spPr bwMode="auto">
            <a:xfrm>
              <a:off x="2689190" y="1804956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4B1EDF4-2015-7F42-AFA7-C7EEB4164C3C}"/>
                </a:ext>
              </a:extLst>
            </p:cNvPr>
            <p:cNvSpPr/>
            <p:nvPr/>
          </p:nvSpPr>
          <p:spPr bwMode="auto">
            <a:xfrm>
              <a:off x="1691884" y="2720972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092BCD76-511A-2A4D-B1C0-025410AF8F64}"/>
                </a:ext>
              </a:extLst>
            </p:cNvPr>
            <p:cNvSpPr/>
            <p:nvPr/>
          </p:nvSpPr>
          <p:spPr bwMode="auto">
            <a:xfrm>
              <a:off x="2702624" y="2705181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BD39A8C2-FCC8-B547-909A-E9E318DF0102}"/>
                </a:ext>
              </a:extLst>
            </p:cNvPr>
            <p:cNvSpPr/>
            <p:nvPr/>
          </p:nvSpPr>
          <p:spPr bwMode="auto">
            <a:xfrm>
              <a:off x="748887" y="3619474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CBA7E39B-585E-9F45-9D39-FB783225ABAF}"/>
                </a:ext>
              </a:extLst>
            </p:cNvPr>
            <p:cNvSpPr/>
            <p:nvPr/>
          </p:nvSpPr>
          <p:spPr bwMode="auto">
            <a:xfrm>
              <a:off x="1688620" y="3616947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5113B23D-26EA-1449-8422-DBEC850113C6}"/>
                </a:ext>
              </a:extLst>
            </p:cNvPr>
            <p:cNvSpPr/>
            <p:nvPr/>
          </p:nvSpPr>
          <p:spPr bwMode="auto">
            <a:xfrm>
              <a:off x="2699360" y="3629292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35" name="Rectangle 134">
            <a:extLst>
              <a:ext uri="{FF2B5EF4-FFF2-40B4-BE49-F238E27FC236}">
                <a16:creationId xmlns:a16="http://schemas.microsoft.com/office/drawing/2014/main" id="{A7472AFD-BBB2-B549-8849-2C6CB0D415F7}"/>
              </a:ext>
            </a:extLst>
          </p:cNvPr>
          <p:cNvSpPr/>
          <p:nvPr/>
        </p:nvSpPr>
        <p:spPr bwMode="auto">
          <a:xfrm>
            <a:off x="9762700" y="2852730"/>
            <a:ext cx="480400" cy="43775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998E720B-24B9-A742-9E39-B32F9CA5434A}"/>
              </a:ext>
            </a:extLst>
          </p:cNvPr>
          <p:cNvSpPr/>
          <p:nvPr/>
        </p:nvSpPr>
        <p:spPr bwMode="auto">
          <a:xfrm>
            <a:off x="5686125" y="5093918"/>
            <a:ext cx="480400" cy="4551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5769D250-6DD2-DF4A-A8E9-3FD292F4A927}"/>
              </a:ext>
            </a:extLst>
          </p:cNvPr>
          <p:cNvSpPr/>
          <p:nvPr/>
        </p:nvSpPr>
        <p:spPr bwMode="auto">
          <a:xfrm>
            <a:off x="6166525" y="509391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1081F398-D94D-8446-8F83-EB45D508BB56}"/>
              </a:ext>
            </a:extLst>
          </p:cNvPr>
          <p:cNvSpPr/>
          <p:nvPr/>
        </p:nvSpPr>
        <p:spPr bwMode="auto">
          <a:xfrm>
            <a:off x="5686125" y="554906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F1B3EDC4-E7C7-6248-A084-8F9AA2FC71AA}"/>
              </a:ext>
            </a:extLst>
          </p:cNvPr>
          <p:cNvSpPr/>
          <p:nvPr/>
        </p:nvSpPr>
        <p:spPr bwMode="auto">
          <a:xfrm>
            <a:off x="6166525" y="554906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85F67F00-7C2A-5746-9892-08331BCAEA0A}"/>
              </a:ext>
            </a:extLst>
          </p:cNvPr>
          <p:cNvSpPr/>
          <p:nvPr/>
        </p:nvSpPr>
        <p:spPr bwMode="auto">
          <a:xfrm>
            <a:off x="5686124" y="5093917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572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C888D8D5-C618-C844-833A-74996148C3FE}"/>
              </a:ext>
            </a:extLst>
          </p:cNvPr>
          <p:cNvGrpSpPr/>
          <p:nvPr/>
        </p:nvGrpSpPr>
        <p:grpSpPr>
          <a:xfrm>
            <a:off x="736329" y="1772058"/>
            <a:ext cx="3422812" cy="3276161"/>
            <a:chOff x="731891" y="1835031"/>
            <a:chExt cx="3422812" cy="327616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8A85CAF-B345-B74D-9AEE-AE2AEB1894B3}"/>
                </a:ext>
              </a:extLst>
            </p:cNvPr>
            <p:cNvGrpSpPr/>
            <p:nvPr/>
          </p:nvGrpSpPr>
          <p:grpSpPr>
            <a:xfrm>
              <a:off x="731891" y="1835031"/>
              <a:ext cx="3415699" cy="3276161"/>
              <a:chOff x="731891" y="1835031"/>
              <a:chExt cx="3415699" cy="3276161"/>
            </a:xfrm>
          </p:grpSpPr>
          <p:sp>
            <p:nvSpPr>
              <p:cNvPr id="6" name="Rectangle 5"/>
              <p:cNvSpPr/>
              <p:nvPr/>
            </p:nvSpPr>
            <p:spPr bwMode="auto">
              <a:xfrm>
                <a:off x="1221193" y="2304327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 bwMode="auto">
              <a:xfrm>
                <a:off x="1707740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 bwMode="auto">
              <a:xfrm>
                <a:off x="2194289" y="2304327"/>
                <a:ext cx="486547" cy="4673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680834" y="2304327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 bwMode="auto">
              <a:xfrm>
                <a:off x="3167383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 bwMode="auto">
              <a:xfrm>
                <a:off x="1221193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1707740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 bwMode="auto">
              <a:xfrm>
                <a:off x="2194289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 bwMode="auto">
              <a:xfrm>
                <a:off x="2680834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3167383" y="277171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 bwMode="auto">
              <a:xfrm>
                <a:off x="122119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 bwMode="auto">
              <a:xfrm>
                <a:off x="1707740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194289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2680834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316738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1221193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1707740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2194289" y="3706480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2680834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 bwMode="auto">
              <a:xfrm>
                <a:off x="3167383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 bwMode="auto">
              <a:xfrm>
                <a:off x="1221193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1707740" y="4173864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2194289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9" name="Rectangle 28"/>
              <p:cNvSpPr/>
              <p:nvPr/>
            </p:nvSpPr>
            <p:spPr bwMode="auto">
              <a:xfrm>
                <a:off x="2680834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0" name="Rectangle 29"/>
              <p:cNvSpPr/>
              <p:nvPr/>
            </p:nvSpPr>
            <p:spPr bwMode="auto">
              <a:xfrm>
                <a:off x="3167383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4EA3C5D-E946-D041-B802-F1F64980C543}"/>
                  </a:ext>
                </a:extLst>
              </p:cNvPr>
              <p:cNvSpPr/>
              <p:nvPr/>
            </p:nvSpPr>
            <p:spPr bwMode="auto">
              <a:xfrm>
                <a:off x="732503" y="230636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1E77752F-DD76-6E4F-BECE-D91C99E7543E}"/>
                  </a:ext>
                </a:extLst>
              </p:cNvPr>
              <p:cNvSpPr/>
              <p:nvPr/>
            </p:nvSpPr>
            <p:spPr bwMode="auto">
              <a:xfrm>
                <a:off x="732503" y="277375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72E3EE99-CDB4-9449-8393-CA6D5006E60D}"/>
                  </a:ext>
                </a:extLst>
              </p:cNvPr>
              <p:cNvSpPr/>
              <p:nvPr/>
            </p:nvSpPr>
            <p:spPr bwMode="auto">
              <a:xfrm>
                <a:off x="732503" y="324113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E338BE3-283B-5C47-AF15-B6D2C0BD77F6}"/>
                  </a:ext>
                </a:extLst>
              </p:cNvPr>
              <p:cNvSpPr/>
              <p:nvPr/>
            </p:nvSpPr>
            <p:spPr bwMode="auto">
              <a:xfrm>
                <a:off x="732503" y="370851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4C6ACD35-900A-E54B-BFA0-1ED2B3756673}"/>
                  </a:ext>
                </a:extLst>
              </p:cNvPr>
              <p:cNvSpPr/>
              <p:nvPr/>
            </p:nvSpPr>
            <p:spPr bwMode="auto">
              <a:xfrm>
                <a:off x="732503" y="417590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EDF7FEF6-1565-564E-AF0A-1116917D270D}"/>
                  </a:ext>
                </a:extLst>
              </p:cNvPr>
              <p:cNvSpPr/>
              <p:nvPr/>
            </p:nvSpPr>
            <p:spPr bwMode="auto">
              <a:xfrm>
                <a:off x="3652943" y="230318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8129ABC-682A-0F47-B788-DE08C5533709}"/>
                  </a:ext>
                </a:extLst>
              </p:cNvPr>
              <p:cNvSpPr/>
              <p:nvPr/>
            </p:nvSpPr>
            <p:spPr bwMode="auto">
              <a:xfrm>
                <a:off x="3652943" y="277056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A85960A7-19B9-F447-8C72-21BC4F46B314}"/>
                  </a:ext>
                </a:extLst>
              </p:cNvPr>
              <p:cNvSpPr/>
              <p:nvPr/>
            </p:nvSpPr>
            <p:spPr bwMode="auto">
              <a:xfrm>
                <a:off x="3652943" y="323795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B011F868-4267-F548-9BCB-3B59D122AA3E}"/>
                  </a:ext>
                </a:extLst>
              </p:cNvPr>
              <p:cNvSpPr/>
              <p:nvPr/>
            </p:nvSpPr>
            <p:spPr bwMode="auto">
              <a:xfrm>
                <a:off x="3652943" y="370533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5D7ABD20-2AFA-9747-BFFB-1402B23F130B}"/>
                  </a:ext>
                </a:extLst>
              </p:cNvPr>
              <p:cNvSpPr/>
              <p:nvPr/>
            </p:nvSpPr>
            <p:spPr bwMode="auto">
              <a:xfrm>
                <a:off x="3652332" y="4172719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86585B3-FA06-F347-8685-61E9DEE5A2AB}"/>
                  </a:ext>
                </a:extLst>
              </p:cNvPr>
              <p:cNvSpPr/>
              <p:nvPr/>
            </p:nvSpPr>
            <p:spPr bwMode="auto">
              <a:xfrm>
                <a:off x="731891" y="464380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5A030AF-5640-3F46-B0AE-D013A259A2C5}"/>
                  </a:ext>
                </a:extLst>
              </p:cNvPr>
              <p:cNvSpPr/>
              <p:nvPr/>
            </p:nvSpPr>
            <p:spPr bwMode="auto">
              <a:xfrm>
                <a:off x="1219651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CE82E893-247A-1E4D-B084-0162501D8223}"/>
                  </a:ext>
                </a:extLst>
              </p:cNvPr>
              <p:cNvSpPr/>
              <p:nvPr/>
            </p:nvSpPr>
            <p:spPr bwMode="auto">
              <a:xfrm>
                <a:off x="1706198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D3595E73-6493-844F-97AB-5C117D3ABAA8}"/>
                  </a:ext>
                </a:extLst>
              </p:cNvPr>
              <p:cNvSpPr/>
              <p:nvPr/>
            </p:nvSpPr>
            <p:spPr bwMode="auto">
              <a:xfrm>
                <a:off x="2192747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16534EFD-5F3E-7D4F-8216-6AB5DF595B46}"/>
                  </a:ext>
                </a:extLst>
              </p:cNvPr>
              <p:cNvSpPr/>
              <p:nvPr/>
            </p:nvSpPr>
            <p:spPr bwMode="auto">
              <a:xfrm>
                <a:off x="2680294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E26E87C5-CE04-E447-9C69-DE9F747B5026}"/>
                  </a:ext>
                </a:extLst>
              </p:cNvPr>
              <p:cNvSpPr/>
              <p:nvPr/>
            </p:nvSpPr>
            <p:spPr bwMode="auto">
              <a:xfrm>
                <a:off x="3169072" y="46380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5D36D80-17F1-A24E-BD78-29225F39DDDF}"/>
                  </a:ext>
                </a:extLst>
              </p:cNvPr>
              <p:cNvSpPr/>
              <p:nvPr/>
            </p:nvSpPr>
            <p:spPr bwMode="auto">
              <a:xfrm>
                <a:off x="3654632" y="4640103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A55C6BD2-FD45-9A4D-8D9A-0617FA58334D}"/>
                  </a:ext>
                </a:extLst>
              </p:cNvPr>
              <p:cNvSpPr/>
              <p:nvPr/>
            </p:nvSpPr>
            <p:spPr bwMode="auto">
              <a:xfrm>
                <a:off x="738302" y="184082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A94384C-AA09-3E40-8D13-804B0A8BC621}"/>
                  </a:ext>
                </a:extLst>
              </p:cNvPr>
              <p:cNvSpPr/>
              <p:nvPr/>
            </p:nvSpPr>
            <p:spPr bwMode="auto">
              <a:xfrm>
                <a:off x="1226062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9900E3D3-07C6-CE42-8320-30F9878A872D}"/>
                  </a:ext>
                </a:extLst>
              </p:cNvPr>
              <p:cNvSpPr/>
              <p:nvPr/>
            </p:nvSpPr>
            <p:spPr bwMode="auto">
              <a:xfrm>
                <a:off x="1712609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6BA71AFE-0D68-9F42-8938-0A6DB38D1BFC}"/>
                  </a:ext>
                </a:extLst>
              </p:cNvPr>
              <p:cNvSpPr/>
              <p:nvPr/>
            </p:nvSpPr>
            <p:spPr bwMode="auto">
              <a:xfrm>
                <a:off x="2199158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477E563-6DED-BE4A-98DF-EECD93C2BF8A}"/>
                  </a:ext>
                </a:extLst>
              </p:cNvPr>
              <p:cNvSpPr/>
              <p:nvPr/>
            </p:nvSpPr>
            <p:spPr bwMode="auto">
              <a:xfrm>
                <a:off x="2686705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5C8AC0F5-E2E2-D747-8EA3-5A8AF5B842AD}"/>
                  </a:ext>
                </a:extLst>
              </p:cNvPr>
              <p:cNvSpPr/>
              <p:nvPr/>
            </p:nvSpPr>
            <p:spPr bwMode="auto">
              <a:xfrm>
                <a:off x="3175483" y="183503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F233979-8A4F-9A40-89BC-A48DDB53C2FE}"/>
                  </a:ext>
                </a:extLst>
              </p:cNvPr>
              <p:cNvSpPr/>
              <p:nvPr/>
            </p:nvSpPr>
            <p:spPr bwMode="auto">
              <a:xfrm>
                <a:off x="3661043" y="18371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FD3F8B6-2AAB-3C40-98A2-669776E97A89}"/>
                </a:ext>
              </a:extLst>
            </p:cNvPr>
            <p:cNvSpPr/>
            <p:nvPr/>
          </p:nvSpPr>
          <p:spPr>
            <a:xfrm flipH="1">
              <a:off x="3661043" y="1840822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98B3D902-E60F-E745-ADFA-320AC0C77E0E}"/>
                </a:ext>
              </a:extLst>
            </p:cNvPr>
            <p:cNvSpPr/>
            <p:nvPr/>
          </p:nvSpPr>
          <p:spPr>
            <a:xfrm flipH="1">
              <a:off x="732310" y="1845524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8367E221-A1A5-1849-9D12-0F6BB6D03535}"/>
                </a:ext>
              </a:extLst>
            </p:cNvPr>
            <p:cNvSpPr/>
            <p:nvPr/>
          </p:nvSpPr>
          <p:spPr>
            <a:xfrm flipH="1">
              <a:off x="1223035" y="4655449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A7A5EBD5-CE30-3540-BDEF-EEF56657DB73}"/>
                </a:ext>
              </a:extLst>
            </p:cNvPr>
            <p:cNvSpPr/>
            <p:nvPr/>
          </p:nvSpPr>
          <p:spPr>
            <a:xfrm flipH="1">
              <a:off x="1231194" y="1848083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622448" y="1075334"/>
            <a:ext cx="14596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Input X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Stride = 2, Padding = 1, Dilation = 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8361016" y="1769909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056485" y="4406358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Feature map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  <a:blipFill>
                <a:blip r:embed="rId3"/>
                <a:stretch>
                  <a:fillRect l="-2640" t="-118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5445925" y="2394415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blipFill>
                <a:blip r:embed="rId4"/>
                <a:stretch>
                  <a:fillRect l="-9804" r="-7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841837" y="1274788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 a filter, AKA a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4614750" y="3017811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879918" y="4205564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7627905" y="5344489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DAADDA8-AD66-CE4D-938D-0E3BE4482A7E}"/>
              </a:ext>
            </a:extLst>
          </p:cNvPr>
          <p:cNvGrpSpPr/>
          <p:nvPr/>
        </p:nvGrpSpPr>
        <p:grpSpPr>
          <a:xfrm>
            <a:off x="9282299" y="2394415"/>
            <a:ext cx="1441203" cy="1365450"/>
            <a:chOff x="9282299" y="2394415"/>
            <a:chExt cx="1441203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92823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97627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10243102" y="2394415"/>
              <a:ext cx="480400" cy="455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9282300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10243102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9762700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10243102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F03D52E9-2CA6-AD4F-99C5-66F3FE98BF3F}"/>
                </a:ext>
              </a:extLst>
            </p:cNvPr>
            <p:cNvSpPr/>
            <p:nvPr/>
          </p:nvSpPr>
          <p:spPr bwMode="auto">
            <a:xfrm>
              <a:off x="9282299" y="3301550"/>
              <a:ext cx="480400" cy="45515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7CF75F9-AC61-2448-AB57-EE95FDE86202}"/>
              </a:ext>
            </a:extLst>
          </p:cNvPr>
          <p:cNvGrpSpPr/>
          <p:nvPr/>
        </p:nvGrpSpPr>
        <p:grpSpPr>
          <a:xfrm>
            <a:off x="1736004" y="1808415"/>
            <a:ext cx="2434137" cy="2303749"/>
            <a:chOff x="748887" y="1780693"/>
            <a:chExt cx="2434137" cy="2303749"/>
          </a:xfrm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23165718-66B7-4D42-9FFF-F2C2BA36FBE3}"/>
                </a:ext>
              </a:extLst>
            </p:cNvPr>
            <p:cNvSpPr/>
            <p:nvPr/>
          </p:nvSpPr>
          <p:spPr bwMode="auto">
            <a:xfrm>
              <a:off x="755969" y="1784818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93BD8A92-B9E7-0E4E-967D-60A6BA077B02}"/>
                </a:ext>
              </a:extLst>
            </p:cNvPr>
            <p:cNvSpPr/>
            <p:nvPr/>
          </p:nvSpPr>
          <p:spPr bwMode="auto">
            <a:xfrm>
              <a:off x="1698116" y="1780693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86F83CB3-E405-F54E-B885-545E7B7EEEEE}"/>
                </a:ext>
              </a:extLst>
            </p:cNvPr>
            <p:cNvSpPr/>
            <p:nvPr/>
          </p:nvSpPr>
          <p:spPr bwMode="auto">
            <a:xfrm>
              <a:off x="752151" y="2723499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D03FA2B2-2E11-E349-99C5-4D43EA8C5FCF}"/>
                </a:ext>
              </a:extLst>
            </p:cNvPr>
            <p:cNvSpPr/>
            <p:nvPr/>
          </p:nvSpPr>
          <p:spPr bwMode="auto">
            <a:xfrm>
              <a:off x="2689190" y="1804956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4B1EDF4-2015-7F42-AFA7-C7EEB4164C3C}"/>
                </a:ext>
              </a:extLst>
            </p:cNvPr>
            <p:cNvSpPr/>
            <p:nvPr/>
          </p:nvSpPr>
          <p:spPr bwMode="auto">
            <a:xfrm>
              <a:off x="1691884" y="2720972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092BCD76-511A-2A4D-B1C0-025410AF8F64}"/>
                </a:ext>
              </a:extLst>
            </p:cNvPr>
            <p:cNvSpPr/>
            <p:nvPr/>
          </p:nvSpPr>
          <p:spPr bwMode="auto">
            <a:xfrm>
              <a:off x="2702624" y="2705181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BD39A8C2-FCC8-B547-909A-E9E318DF0102}"/>
                </a:ext>
              </a:extLst>
            </p:cNvPr>
            <p:cNvSpPr/>
            <p:nvPr/>
          </p:nvSpPr>
          <p:spPr bwMode="auto">
            <a:xfrm>
              <a:off x="748887" y="3619474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CBA7E39B-585E-9F45-9D39-FB783225ABAF}"/>
                </a:ext>
              </a:extLst>
            </p:cNvPr>
            <p:cNvSpPr/>
            <p:nvPr/>
          </p:nvSpPr>
          <p:spPr bwMode="auto">
            <a:xfrm>
              <a:off x="1688620" y="3616947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5113B23D-26EA-1449-8422-DBEC850113C6}"/>
                </a:ext>
              </a:extLst>
            </p:cNvPr>
            <p:cNvSpPr/>
            <p:nvPr/>
          </p:nvSpPr>
          <p:spPr bwMode="auto">
            <a:xfrm>
              <a:off x="2699360" y="3629292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35" name="Rectangle 134">
            <a:extLst>
              <a:ext uri="{FF2B5EF4-FFF2-40B4-BE49-F238E27FC236}">
                <a16:creationId xmlns:a16="http://schemas.microsoft.com/office/drawing/2014/main" id="{A7472AFD-BBB2-B549-8849-2C6CB0D415F7}"/>
              </a:ext>
            </a:extLst>
          </p:cNvPr>
          <p:cNvSpPr/>
          <p:nvPr/>
        </p:nvSpPr>
        <p:spPr bwMode="auto">
          <a:xfrm>
            <a:off x="9282299" y="2854471"/>
            <a:ext cx="480400" cy="43775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D1F13DBE-DDD0-8746-8BE5-150EC5DA0E89}"/>
              </a:ext>
            </a:extLst>
          </p:cNvPr>
          <p:cNvSpPr/>
          <p:nvPr/>
        </p:nvSpPr>
        <p:spPr bwMode="auto">
          <a:xfrm>
            <a:off x="5686125" y="5093918"/>
            <a:ext cx="480400" cy="4551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740A49E7-5DB4-4743-9B60-2F258595BC3E}"/>
              </a:ext>
            </a:extLst>
          </p:cNvPr>
          <p:cNvSpPr/>
          <p:nvPr/>
        </p:nvSpPr>
        <p:spPr bwMode="auto">
          <a:xfrm>
            <a:off x="6166525" y="509391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9B1ED5A4-2A0F-D94D-BC7C-4515027038C8}"/>
              </a:ext>
            </a:extLst>
          </p:cNvPr>
          <p:cNvSpPr/>
          <p:nvPr/>
        </p:nvSpPr>
        <p:spPr bwMode="auto">
          <a:xfrm>
            <a:off x="5686125" y="554906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DE117ECD-3552-9D4A-97EE-23D835AC26B4}"/>
              </a:ext>
            </a:extLst>
          </p:cNvPr>
          <p:cNvSpPr/>
          <p:nvPr/>
        </p:nvSpPr>
        <p:spPr bwMode="auto">
          <a:xfrm>
            <a:off x="6166525" y="554906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A1500202-F1C0-AE4E-A0CD-BCB2E3B49123}"/>
              </a:ext>
            </a:extLst>
          </p:cNvPr>
          <p:cNvSpPr/>
          <p:nvPr/>
        </p:nvSpPr>
        <p:spPr bwMode="auto">
          <a:xfrm>
            <a:off x="9749999" y="2846360"/>
            <a:ext cx="486547" cy="46738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8E6E1AFE-5006-B54F-8A77-CEC03DCB2C10}"/>
              </a:ext>
            </a:extLst>
          </p:cNvPr>
          <p:cNvSpPr/>
          <p:nvPr/>
        </p:nvSpPr>
        <p:spPr bwMode="auto">
          <a:xfrm>
            <a:off x="6183058" y="5094708"/>
            <a:ext cx="480400" cy="4551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67CAC64D-ED64-F849-9710-0896B3D49FDC}"/>
              </a:ext>
            </a:extLst>
          </p:cNvPr>
          <p:cNvSpPr/>
          <p:nvPr/>
        </p:nvSpPr>
        <p:spPr bwMode="auto">
          <a:xfrm>
            <a:off x="6166525" y="5099041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866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C888D8D5-C618-C844-833A-74996148C3FE}"/>
              </a:ext>
            </a:extLst>
          </p:cNvPr>
          <p:cNvGrpSpPr/>
          <p:nvPr/>
        </p:nvGrpSpPr>
        <p:grpSpPr>
          <a:xfrm>
            <a:off x="736329" y="1772058"/>
            <a:ext cx="3422812" cy="3276161"/>
            <a:chOff x="731891" y="1835031"/>
            <a:chExt cx="3422812" cy="327616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8A85CAF-B345-B74D-9AEE-AE2AEB1894B3}"/>
                </a:ext>
              </a:extLst>
            </p:cNvPr>
            <p:cNvGrpSpPr/>
            <p:nvPr/>
          </p:nvGrpSpPr>
          <p:grpSpPr>
            <a:xfrm>
              <a:off x="731891" y="1835031"/>
              <a:ext cx="3415699" cy="3276161"/>
              <a:chOff x="731891" y="1835031"/>
              <a:chExt cx="3415699" cy="3276161"/>
            </a:xfrm>
          </p:grpSpPr>
          <p:sp>
            <p:nvSpPr>
              <p:cNvPr id="6" name="Rectangle 5"/>
              <p:cNvSpPr/>
              <p:nvPr/>
            </p:nvSpPr>
            <p:spPr bwMode="auto">
              <a:xfrm>
                <a:off x="1221193" y="2304327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 bwMode="auto">
              <a:xfrm>
                <a:off x="1707740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 bwMode="auto">
              <a:xfrm>
                <a:off x="2194289" y="2304327"/>
                <a:ext cx="486547" cy="4673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680834" y="2304327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 bwMode="auto">
              <a:xfrm>
                <a:off x="3167383" y="2304327"/>
                <a:ext cx="486547" cy="467385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 bwMode="auto">
              <a:xfrm>
                <a:off x="1221193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1707740" y="2771712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 bwMode="auto">
              <a:xfrm>
                <a:off x="2194289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 bwMode="auto">
              <a:xfrm>
                <a:off x="2680834" y="2771712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3167383" y="277171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 bwMode="auto">
              <a:xfrm>
                <a:off x="122119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 bwMode="auto">
              <a:xfrm>
                <a:off x="1707740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194289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2680834" y="3239096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3167383" y="3239096"/>
                <a:ext cx="486547" cy="46738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1221193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1707740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2194289" y="3706480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2680834" y="370648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 bwMode="auto">
              <a:xfrm>
                <a:off x="3167383" y="3706480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 bwMode="auto">
              <a:xfrm>
                <a:off x="1221193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1707740" y="4173864"/>
                <a:ext cx="486547" cy="4673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2194289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9" name="Rectangle 28"/>
              <p:cNvSpPr/>
              <p:nvPr/>
            </p:nvSpPr>
            <p:spPr bwMode="auto">
              <a:xfrm>
                <a:off x="2680834" y="417386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30" name="Rectangle 29"/>
              <p:cNvSpPr/>
              <p:nvPr/>
            </p:nvSpPr>
            <p:spPr bwMode="auto">
              <a:xfrm>
                <a:off x="3167383" y="4173864"/>
                <a:ext cx="486547" cy="46738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4EA3C5D-E946-D041-B802-F1F64980C543}"/>
                  </a:ext>
                </a:extLst>
              </p:cNvPr>
              <p:cNvSpPr/>
              <p:nvPr/>
            </p:nvSpPr>
            <p:spPr bwMode="auto">
              <a:xfrm>
                <a:off x="732503" y="230636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1E77752F-DD76-6E4F-BECE-D91C99E7543E}"/>
                  </a:ext>
                </a:extLst>
              </p:cNvPr>
              <p:cNvSpPr/>
              <p:nvPr/>
            </p:nvSpPr>
            <p:spPr bwMode="auto">
              <a:xfrm>
                <a:off x="732503" y="2773750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72E3EE99-CDB4-9449-8393-CA6D5006E60D}"/>
                  </a:ext>
                </a:extLst>
              </p:cNvPr>
              <p:cNvSpPr/>
              <p:nvPr/>
            </p:nvSpPr>
            <p:spPr bwMode="auto">
              <a:xfrm>
                <a:off x="732503" y="3241134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3E338BE3-283B-5C47-AF15-B6D2C0BD77F6}"/>
                  </a:ext>
                </a:extLst>
              </p:cNvPr>
              <p:cNvSpPr/>
              <p:nvPr/>
            </p:nvSpPr>
            <p:spPr bwMode="auto">
              <a:xfrm>
                <a:off x="732503" y="370851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4C6ACD35-900A-E54B-BFA0-1ED2B3756673}"/>
                  </a:ext>
                </a:extLst>
              </p:cNvPr>
              <p:cNvSpPr/>
              <p:nvPr/>
            </p:nvSpPr>
            <p:spPr bwMode="auto">
              <a:xfrm>
                <a:off x="732503" y="417590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EDF7FEF6-1565-564E-AF0A-1116917D270D}"/>
                  </a:ext>
                </a:extLst>
              </p:cNvPr>
              <p:cNvSpPr/>
              <p:nvPr/>
            </p:nvSpPr>
            <p:spPr bwMode="auto">
              <a:xfrm>
                <a:off x="3652943" y="230318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78129ABC-682A-0F47-B788-DE08C5533709}"/>
                  </a:ext>
                </a:extLst>
              </p:cNvPr>
              <p:cNvSpPr/>
              <p:nvPr/>
            </p:nvSpPr>
            <p:spPr bwMode="auto">
              <a:xfrm>
                <a:off x="3652943" y="277056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A85960A7-19B9-F447-8C72-21BC4F46B314}"/>
                  </a:ext>
                </a:extLst>
              </p:cNvPr>
              <p:cNvSpPr/>
              <p:nvPr/>
            </p:nvSpPr>
            <p:spPr bwMode="auto">
              <a:xfrm>
                <a:off x="3652943" y="323795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B011F868-4267-F548-9BCB-3B59D122AA3E}"/>
                  </a:ext>
                </a:extLst>
              </p:cNvPr>
              <p:cNvSpPr/>
              <p:nvPr/>
            </p:nvSpPr>
            <p:spPr bwMode="auto">
              <a:xfrm>
                <a:off x="3652943" y="3705335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5D7ABD20-2AFA-9747-BFFB-1402B23F130B}"/>
                  </a:ext>
                </a:extLst>
              </p:cNvPr>
              <p:cNvSpPr/>
              <p:nvPr/>
            </p:nvSpPr>
            <p:spPr bwMode="auto">
              <a:xfrm>
                <a:off x="3652332" y="4172719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86585B3-FA06-F347-8685-61E9DEE5A2AB}"/>
                  </a:ext>
                </a:extLst>
              </p:cNvPr>
              <p:cNvSpPr/>
              <p:nvPr/>
            </p:nvSpPr>
            <p:spPr bwMode="auto">
              <a:xfrm>
                <a:off x="731891" y="464380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5A030AF-5640-3F46-B0AE-D013A259A2C5}"/>
                  </a:ext>
                </a:extLst>
              </p:cNvPr>
              <p:cNvSpPr/>
              <p:nvPr/>
            </p:nvSpPr>
            <p:spPr bwMode="auto">
              <a:xfrm>
                <a:off x="1219651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CE82E893-247A-1E4D-B084-0162501D8223}"/>
                  </a:ext>
                </a:extLst>
              </p:cNvPr>
              <p:cNvSpPr/>
              <p:nvPr/>
            </p:nvSpPr>
            <p:spPr bwMode="auto">
              <a:xfrm>
                <a:off x="1706198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D3595E73-6493-844F-97AB-5C117D3ABAA8}"/>
                  </a:ext>
                </a:extLst>
              </p:cNvPr>
              <p:cNvSpPr/>
              <p:nvPr/>
            </p:nvSpPr>
            <p:spPr bwMode="auto">
              <a:xfrm>
                <a:off x="2192747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16534EFD-5F3E-7D4F-8216-6AB5DF595B46}"/>
                  </a:ext>
                </a:extLst>
              </p:cNvPr>
              <p:cNvSpPr/>
              <p:nvPr/>
            </p:nvSpPr>
            <p:spPr bwMode="auto">
              <a:xfrm>
                <a:off x="2680294" y="4641248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E26E87C5-CE04-E447-9C69-DE9F747B5026}"/>
                  </a:ext>
                </a:extLst>
              </p:cNvPr>
              <p:cNvSpPr/>
              <p:nvPr/>
            </p:nvSpPr>
            <p:spPr bwMode="auto">
              <a:xfrm>
                <a:off x="3169072" y="46380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5D36D80-17F1-A24E-BD78-29225F39DDDF}"/>
                  </a:ext>
                </a:extLst>
              </p:cNvPr>
              <p:cNvSpPr/>
              <p:nvPr/>
            </p:nvSpPr>
            <p:spPr bwMode="auto">
              <a:xfrm>
                <a:off x="3654632" y="4640103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A55C6BD2-FD45-9A4D-8D9A-0617FA58334D}"/>
                  </a:ext>
                </a:extLst>
              </p:cNvPr>
              <p:cNvSpPr/>
              <p:nvPr/>
            </p:nvSpPr>
            <p:spPr bwMode="auto">
              <a:xfrm>
                <a:off x="738302" y="184082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A94384C-AA09-3E40-8D13-804B0A8BC621}"/>
                  </a:ext>
                </a:extLst>
              </p:cNvPr>
              <p:cNvSpPr/>
              <p:nvPr/>
            </p:nvSpPr>
            <p:spPr bwMode="auto">
              <a:xfrm>
                <a:off x="1226062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9900E3D3-07C6-CE42-8320-30F9878A872D}"/>
                  </a:ext>
                </a:extLst>
              </p:cNvPr>
              <p:cNvSpPr/>
              <p:nvPr/>
            </p:nvSpPr>
            <p:spPr bwMode="auto">
              <a:xfrm>
                <a:off x="1712609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6BA71AFE-0D68-9F42-8938-0A6DB38D1BFC}"/>
                  </a:ext>
                </a:extLst>
              </p:cNvPr>
              <p:cNvSpPr/>
              <p:nvPr/>
            </p:nvSpPr>
            <p:spPr bwMode="auto">
              <a:xfrm>
                <a:off x="2199158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477E563-6DED-BE4A-98DF-EECD93C2BF8A}"/>
                  </a:ext>
                </a:extLst>
              </p:cNvPr>
              <p:cNvSpPr/>
              <p:nvPr/>
            </p:nvSpPr>
            <p:spPr bwMode="auto">
              <a:xfrm>
                <a:off x="2686705" y="1838262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5C8AC0F5-E2E2-D747-8EA3-5A8AF5B842AD}"/>
                  </a:ext>
                </a:extLst>
              </p:cNvPr>
              <p:cNvSpPr/>
              <p:nvPr/>
            </p:nvSpPr>
            <p:spPr bwMode="auto">
              <a:xfrm>
                <a:off x="3175483" y="1835031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F233979-8A4F-9A40-89BC-A48DDB53C2FE}"/>
                  </a:ext>
                </a:extLst>
              </p:cNvPr>
              <p:cNvSpPr/>
              <p:nvPr/>
            </p:nvSpPr>
            <p:spPr bwMode="auto">
              <a:xfrm>
                <a:off x="3661043" y="1837117"/>
                <a:ext cx="486547" cy="467385"/>
              </a:xfrm>
              <a:prstGeom prst="rect">
                <a:avLst/>
              </a:prstGeom>
              <a:noFill/>
              <a:ln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FD3F8B6-2AAB-3C40-98A2-669776E97A89}"/>
                </a:ext>
              </a:extLst>
            </p:cNvPr>
            <p:cNvSpPr/>
            <p:nvPr/>
          </p:nvSpPr>
          <p:spPr>
            <a:xfrm flipH="1">
              <a:off x="3661043" y="1840822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98B3D902-E60F-E745-ADFA-320AC0C77E0E}"/>
                </a:ext>
              </a:extLst>
            </p:cNvPr>
            <p:cNvSpPr/>
            <p:nvPr/>
          </p:nvSpPr>
          <p:spPr>
            <a:xfrm flipH="1">
              <a:off x="732310" y="1845524"/>
              <a:ext cx="493660" cy="326458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8367E221-A1A5-1849-9D12-0F6BB6D03535}"/>
                </a:ext>
              </a:extLst>
            </p:cNvPr>
            <p:cNvSpPr/>
            <p:nvPr/>
          </p:nvSpPr>
          <p:spPr>
            <a:xfrm flipH="1">
              <a:off x="1223035" y="4655449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A7A5EBD5-CE30-3540-BDEF-EEF56657DB73}"/>
                </a:ext>
              </a:extLst>
            </p:cNvPr>
            <p:cNvSpPr/>
            <p:nvPr/>
          </p:nvSpPr>
          <p:spPr>
            <a:xfrm flipH="1">
              <a:off x="1231194" y="1848083"/>
              <a:ext cx="2438005" cy="448481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622448" y="1075334"/>
            <a:ext cx="14596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Input X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Stride = 2, Padding = 1, Dilation = 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8361016" y="1769909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056485" y="4406358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Feature map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8355408" y="5228045"/>
                <a:ext cx="3836592" cy="948484"/>
              </a:xfrm>
              <a:blipFill>
                <a:blip r:embed="rId3"/>
                <a:stretch>
                  <a:fillRect l="-2640" t="-118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5445925" y="2394415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1839" y="2732448"/>
                <a:ext cx="623569" cy="769441"/>
              </a:xfrm>
              <a:prstGeom prst="rect">
                <a:avLst/>
              </a:prstGeom>
              <a:blipFill>
                <a:blip r:embed="rId4"/>
                <a:stretch>
                  <a:fillRect l="-9804" r="-7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841837" y="1274788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 a filter, AKA a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4614750" y="3017811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879918" y="4205564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7627905" y="5344489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DAADDA8-AD66-CE4D-938D-0E3BE4482A7E}"/>
              </a:ext>
            </a:extLst>
          </p:cNvPr>
          <p:cNvGrpSpPr/>
          <p:nvPr/>
        </p:nvGrpSpPr>
        <p:grpSpPr>
          <a:xfrm>
            <a:off x="9282299" y="2394415"/>
            <a:ext cx="1441203" cy="1365450"/>
            <a:chOff x="9282299" y="2394415"/>
            <a:chExt cx="1441203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92823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9762700" y="23944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10243102" y="2394415"/>
              <a:ext cx="480400" cy="455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9282300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10243102" y="284956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9762700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10243102" y="3304715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F03D52E9-2CA6-AD4F-99C5-66F3FE98BF3F}"/>
                </a:ext>
              </a:extLst>
            </p:cNvPr>
            <p:cNvSpPr/>
            <p:nvPr/>
          </p:nvSpPr>
          <p:spPr bwMode="auto">
            <a:xfrm>
              <a:off x="9282299" y="3301550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7CF75F9-AC61-2448-AB57-EE95FDE86202}"/>
              </a:ext>
            </a:extLst>
          </p:cNvPr>
          <p:cNvGrpSpPr/>
          <p:nvPr/>
        </p:nvGrpSpPr>
        <p:grpSpPr>
          <a:xfrm>
            <a:off x="767024" y="2711768"/>
            <a:ext cx="2434137" cy="2303749"/>
            <a:chOff x="748887" y="1780693"/>
            <a:chExt cx="2434137" cy="2303749"/>
          </a:xfrm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23165718-66B7-4D42-9FFF-F2C2BA36FBE3}"/>
                </a:ext>
              </a:extLst>
            </p:cNvPr>
            <p:cNvSpPr/>
            <p:nvPr/>
          </p:nvSpPr>
          <p:spPr bwMode="auto">
            <a:xfrm>
              <a:off x="755969" y="1784818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93BD8A92-B9E7-0E4E-967D-60A6BA077B02}"/>
                </a:ext>
              </a:extLst>
            </p:cNvPr>
            <p:cNvSpPr/>
            <p:nvPr/>
          </p:nvSpPr>
          <p:spPr bwMode="auto">
            <a:xfrm>
              <a:off x="1698116" y="1780693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86F83CB3-E405-F54E-B885-545E7B7EEEEE}"/>
                </a:ext>
              </a:extLst>
            </p:cNvPr>
            <p:cNvSpPr/>
            <p:nvPr/>
          </p:nvSpPr>
          <p:spPr bwMode="auto">
            <a:xfrm>
              <a:off x="752151" y="2723499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D03FA2B2-2E11-E349-99C5-4D43EA8C5FCF}"/>
                </a:ext>
              </a:extLst>
            </p:cNvPr>
            <p:cNvSpPr/>
            <p:nvPr/>
          </p:nvSpPr>
          <p:spPr bwMode="auto">
            <a:xfrm>
              <a:off x="2689190" y="1804956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F4B1EDF4-2015-7F42-AFA7-C7EEB4164C3C}"/>
                </a:ext>
              </a:extLst>
            </p:cNvPr>
            <p:cNvSpPr/>
            <p:nvPr/>
          </p:nvSpPr>
          <p:spPr bwMode="auto">
            <a:xfrm>
              <a:off x="1691884" y="2720972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092BCD76-511A-2A4D-B1C0-025410AF8F64}"/>
                </a:ext>
              </a:extLst>
            </p:cNvPr>
            <p:cNvSpPr/>
            <p:nvPr/>
          </p:nvSpPr>
          <p:spPr bwMode="auto">
            <a:xfrm>
              <a:off x="2702624" y="2705181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BD39A8C2-FCC8-B547-909A-E9E318DF0102}"/>
                </a:ext>
              </a:extLst>
            </p:cNvPr>
            <p:cNvSpPr/>
            <p:nvPr/>
          </p:nvSpPr>
          <p:spPr bwMode="auto">
            <a:xfrm>
              <a:off x="748887" y="3619474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CBA7E39B-585E-9F45-9D39-FB783225ABAF}"/>
                </a:ext>
              </a:extLst>
            </p:cNvPr>
            <p:cNvSpPr/>
            <p:nvPr/>
          </p:nvSpPr>
          <p:spPr bwMode="auto">
            <a:xfrm>
              <a:off x="1688620" y="3616947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5113B23D-26EA-1449-8422-DBEC850113C6}"/>
                </a:ext>
              </a:extLst>
            </p:cNvPr>
            <p:cNvSpPr/>
            <p:nvPr/>
          </p:nvSpPr>
          <p:spPr bwMode="auto">
            <a:xfrm>
              <a:off x="2699360" y="3629292"/>
              <a:ext cx="480400" cy="455150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35" name="Rectangle 134">
            <a:extLst>
              <a:ext uri="{FF2B5EF4-FFF2-40B4-BE49-F238E27FC236}">
                <a16:creationId xmlns:a16="http://schemas.microsoft.com/office/drawing/2014/main" id="{A7472AFD-BBB2-B549-8849-2C6CB0D415F7}"/>
              </a:ext>
            </a:extLst>
          </p:cNvPr>
          <p:cNvSpPr/>
          <p:nvPr/>
        </p:nvSpPr>
        <p:spPr bwMode="auto">
          <a:xfrm>
            <a:off x="9755677" y="2400939"/>
            <a:ext cx="479523" cy="44908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D1F13DBE-DDD0-8746-8BE5-150EC5DA0E89}"/>
              </a:ext>
            </a:extLst>
          </p:cNvPr>
          <p:cNvSpPr/>
          <p:nvPr/>
        </p:nvSpPr>
        <p:spPr bwMode="auto">
          <a:xfrm>
            <a:off x="5686125" y="5093918"/>
            <a:ext cx="480400" cy="4551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740A49E7-5DB4-4743-9B60-2F258595BC3E}"/>
              </a:ext>
            </a:extLst>
          </p:cNvPr>
          <p:cNvSpPr/>
          <p:nvPr/>
        </p:nvSpPr>
        <p:spPr bwMode="auto">
          <a:xfrm>
            <a:off x="6166525" y="509391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9B1ED5A4-2A0F-D94D-BC7C-4515027038C8}"/>
              </a:ext>
            </a:extLst>
          </p:cNvPr>
          <p:cNvSpPr/>
          <p:nvPr/>
        </p:nvSpPr>
        <p:spPr bwMode="auto">
          <a:xfrm>
            <a:off x="5686125" y="554906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DE117ECD-3552-9D4A-97EE-23D835AC26B4}"/>
              </a:ext>
            </a:extLst>
          </p:cNvPr>
          <p:cNvSpPr/>
          <p:nvPr/>
        </p:nvSpPr>
        <p:spPr bwMode="auto">
          <a:xfrm>
            <a:off x="6166525" y="5549068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A1500202-F1C0-AE4E-A0CD-BCB2E3B49123}"/>
              </a:ext>
            </a:extLst>
          </p:cNvPr>
          <p:cNvSpPr/>
          <p:nvPr/>
        </p:nvSpPr>
        <p:spPr bwMode="auto">
          <a:xfrm>
            <a:off x="10250123" y="2396705"/>
            <a:ext cx="465477" cy="44908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8E6E1AFE-5006-B54F-8A77-CEC03DCB2C10}"/>
              </a:ext>
            </a:extLst>
          </p:cNvPr>
          <p:cNvSpPr/>
          <p:nvPr/>
        </p:nvSpPr>
        <p:spPr bwMode="auto">
          <a:xfrm>
            <a:off x="6168068" y="5094708"/>
            <a:ext cx="480400" cy="4551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52A5EA16-48F7-9246-AB1D-342E7CB47378}"/>
              </a:ext>
            </a:extLst>
          </p:cNvPr>
          <p:cNvSpPr/>
          <p:nvPr/>
        </p:nvSpPr>
        <p:spPr bwMode="auto">
          <a:xfrm>
            <a:off x="9755677" y="2845786"/>
            <a:ext cx="480400" cy="45563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CC0C2401-1038-8E44-9AFB-8F0CC59F3DD1}"/>
              </a:ext>
            </a:extLst>
          </p:cNvPr>
          <p:cNvSpPr/>
          <p:nvPr/>
        </p:nvSpPr>
        <p:spPr bwMode="auto">
          <a:xfrm>
            <a:off x="5686125" y="5556898"/>
            <a:ext cx="480400" cy="4551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67CAC64D-ED64-F849-9710-0896B3D49FDC}"/>
              </a:ext>
            </a:extLst>
          </p:cNvPr>
          <p:cNvSpPr/>
          <p:nvPr/>
        </p:nvSpPr>
        <p:spPr bwMode="auto">
          <a:xfrm>
            <a:off x="5686124" y="5583211"/>
            <a:ext cx="496933" cy="42021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4058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58596"/>
            <a:ext cx="10972800" cy="990600"/>
          </a:xfrm>
        </p:spPr>
        <p:txBody>
          <a:bodyPr/>
          <a:lstStyle/>
          <a:p>
            <a:r>
              <a:rPr lang="en-US" dirty="0"/>
              <a:t>Channels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DAD6AFE-CD15-434E-95B7-795CCEA1EA7C}"/>
              </a:ext>
            </a:extLst>
          </p:cNvPr>
          <p:cNvSpPr/>
          <p:nvPr/>
        </p:nvSpPr>
        <p:spPr>
          <a:xfrm>
            <a:off x="972273" y="1721734"/>
            <a:ext cx="3483980" cy="34145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AADCEEA-17E1-7743-901F-F8553B3E0BBA}"/>
              </a:ext>
            </a:extLst>
          </p:cNvPr>
          <p:cNvSpPr/>
          <p:nvPr/>
        </p:nvSpPr>
        <p:spPr>
          <a:xfrm>
            <a:off x="1379316" y="1978306"/>
            <a:ext cx="3483980" cy="3414532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CFEAC538-8C04-A845-B227-F1F6E5B3D1D9}"/>
              </a:ext>
            </a:extLst>
          </p:cNvPr>
          <p:cNvSpPr/>
          <p:nvPr/>
        </p:nvSpPr>
        <p:spPr>
          <a:xfrm>
            <a:off x="1786359" y="2234878"/>
            <a:ext cx="3483980" cy="34145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FBF284-BAB2-FA43-808C-055097916656}"/>
              </a:ext>
            </a:extLst>
          </p:cNvPr>
          <p:cNvSpPr/>
          <p:nvPr/>
        </p:nvSpPr>
        <p:spPr>
          <a:xfrm>
            <a:off x="9180653" y="1753564"/>
            <a:ext cx="1632031" cy="155197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26BA5CCE-585B-A242-B7CC-D20F67F624A1}"/>
              </a:ext>
            </a:extLst>
          </p:cNvPr>
          <p:cNvSpPr/>
          <p:nvPr/>
        </p:nvSpPr>
        <p:spPr>
          <a:xfrm>
            <a:off x="9333053" y="1905964"/>
            <a:ext cx="1632031" cy="155197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0B2D21A2-1030-084B-9D77-1F7D079AE427}"/>
              </a:ext>
            </a:extLst>
          </p:cNvPr>
          <p:cNvSpPr/>
          <p:nvPr/>
        </p:nvSpPr>
        <p:spPr>
          <a:xfrm>
            <a:off x="9485453" y="2058364"/>
            <a:ext cx="1632031" cy="155197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99EB042D-5AE5-9F4C-B04C-BC1948C77020}"/>
              </a:ext>
            </a:extLst>
          </p:cNvPr>
          <p:cNvSpPr/>
          <p:nvPr/>
        </p:nvSpPr>
        <p:spPr>
          <a:xfrm>
            <a:off x="9637853" y="2210764"/>
            <a:ext cx="1632031" cy="155197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D39D3412-6D35-F142-B125-2C7F05C0519C}"/>
              </a:ext>
            </a:extLst>
          </p:cNvPr>
          <p:cNvSpPr/>
          <p:nvPr/>
        </p:nvSpPr>
        <p:spPr>
          <a:xfrm>
            <a:off x="9790253" y="2363164"/>
            <a:ext cx="1632031" cy="155197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B053644-7FAD-8941-910D-34AD1F80CB01}"/>
              </a:ext>
            </a:extLst>
          </p:cNvPr>
          <p:cNvSpPr/>
          <p:nvPr/>
        </p:nvSpPr>
        <p:spPr>
          <a:xfrm>
            <a:off x="7475316" y="4739109"/>
            <a:ext cx="991565" cy="10344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07124023-B363-844C-94B6-F65B46BD1071}"/>
              </a:ext>
            </a:extLst>
          </p:cNvPr>
          <p:cNvSpPr/>
          <p:nvPr/>
        </p:nvSpPr>
        <p:spPr>
          <a:xfrm>
            <a:off x="7627716" y="4891509"/>
            <a:ext cx="991565" cy="103448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00D4907-83D7-7D46-A7F7-45483F628ED6}"/>
              </a:ext>
            </a:extLst>
          </p:cNvPr>
          <p:cNvSpPr txBox="1"/>
          <p:nvPr/>
        </p:nvSpPr>
        <p:spPr>
          <a:xfrm>
            <a:off x="972273" y="1280496"/>
            <a:ext cx="3269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RGB 3-color input has 3 channels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D20F0D08-8950-0741-8CAF-FA1DE3BE1059}"/>
              </a:ext>
            </a:extLst>
          </p:cNvPr>
          <p:cNvSpPr txBox="1"/>
          <p:nvPr/>
        </p:nvSpPr>
        <p:spPr>
          <a:xfrm>
            <a:off x="6194207" y="4369777"/>
            <a:ext cx="4121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Convolutional layer with 2 channel output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ED21F55-326C-6248-8FD3-F9C3E05F4416}"/>
              </a:ext>
            </a:extLst>
          </p:cNvPr>
          <p:cNvSpPr txBox="1"/>
          <p:nvPr/>
        </p:nvSpPr>
        <p:spPr>
          <a:xfrm>
            <a:off x="5889423" y="1058741"/>
            <a:ext cx="4121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Convolutional layer with 5 channel output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B223971-8F31-A744-8303-78DE6803E972}"/>
              </a:ext>
            </a:extLst>
          </p:cNvPr>
          <p:cNvGrpSpPr/>
          <p:nvPr/>
        </p:nvGrpSpPr>
        <p:grpSpPr>
          <a:xfrm>
            <a:off x="6246472" y="1709825"/>
            <a:ext cx="1350382" cy="1356993"/>
            <a:chOff x="6180882" y="1856911"/>
            <a:chExt cx="1350382" cy="135699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1B10557-C795-0C4C-9C28-C679C2F1D787}"/>
                </a:ext>
              </a:extLst>
            </p:cNvPr>
            <p:cNvSpPr/>
            <p:nvPr/>
          </p:nvSpPr>
          <p:spPr>
            <a:xfrm>
              <a:off x="6180882" y="1856911"/>
              <a:ext cx="740782" cy="74739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610DC4E-BFFF-8646-BD28-44C9B6E7A559}"/>
                </a:ext>
              </a:extLst>
            </p:cNvPr>
            <p:cNvSpPr/>
            <p:nvPr/>
          </p:nvSpPr>
          <p:spPr>
            <a:xfrm>
              <a:off x="6333282" y="2009311"/>
              <a:ext cx="740782" cy="74739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86AD69F-6A89-B644-94A0-78651B735281}"/>
                </a:ext>
              </a:extLst>
            </p:cNvPr>
            <p:cNvSpPr/>
            <p:nvPr/>
          </p:nvSpPr>
          <p:spPr>
            <a:xfrm>
              <a:off x="6485682" y="2161711"/>
              <a:ext cx="740782" cy="74739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23BA506-2AF9-EA4C-9A58-63E86DACB053}"/>
                </a:ext>
              </a:extLst>
            </p:cNvPr>
            <p:cNvSpPr/>
            <p:nvPr/>
          </p:nvSpPr>
          <p:spPr>
            <a:xfrm>
              <a:off x="6638082" y="2314111"/>
              <a:ext cx="740782" cy="74739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C5C0967-9DCC-1A4C-8C9C-C2B49264C4BC}"/>
                </a:ext>
              </a:extLst>
            </p:cNvPr>
            <p:cNvSpPr/>
            <p:nvPr/>
          </p:nvSpPr>
          <p:spPr>
            <a:xfrm>
              <a:off x="6790482" y="2466511"/>
              <a:ext cx="740782" cy="747393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2582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6771" y="24999"/>
            <a:ext cx="10515600" cy="1325563"/>
          </a:xfrm>
        </p:spPr>
        <p:txBody>
          <a:bodyPr/>
          <a:lstStyle/>
          <a:p>
            <a:r>
              <a:rPr lang="en-US" dirty="0"/>
              <a:t>How many weights in a convolutional net?</a:t>
            </a:r>
          </a:p>
        </p:txBody>
      </p:sp>
      <p:sp>
        <p:nvSpPr>
          <p:cNvPr id="5" name="TextBox 4"/>
          <p:cNvSpPr txBox="1"/>
          <p:nvPr/>
        </p:nvSpPr>
        <p:spPr>
          <a:xfrm rot="16200000">
            <a:off x="235313" y="3100502"/>
            <a:ext cx="1205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 = 500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69034" y="4065786"/>
            <a:ext cx="1366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  = 1000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302037" y="2687174"/>
            <a:ext cx="532299" cy="15035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9" name="Rectangle 18"/>
          <p:cNvSpPr/>
          <p:nvPr/>
        </p:nvSpPr>
        <p:spPr>
          <a:xfrm>
            <a:off x="10872022" y="2687174"/>
            <a:ext cx="523610" cy="15035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3441780" y="3117447"/>
                <a:ext cx="1790682" cy="11079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3</m:t>
                          </m:r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∙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50</m:t>
                          </m:r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∙100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algn="ctr"/>
                <a:r>
                  <a:rPr lang="en-US" sz="2400" dirty="0"/>
                  <a:t>unique </a:t>
                </a:r>
              </a:p>
              <a:p>
                <a:pPr algn="ctr"/>
                <a:r>
                  <a:rPr lang="en-US" sz="2400" dirty="0"/>
                  <a:t>weights</a:t>
                </a:r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1780" y="3117447"/>
                <a:ext cx="1790682" cy="1107996"/>
              </a:xfrm>
              <a:prstGeom prst="rect">
                <a:avLst/>
              </a:prstGeom>
              <a:blipFill rotWithShape="0">
                <a:blip r:embed="rId2"/>
                <a:stretch>
                  <a:fillRect b="-15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6519833" y="3117447"/>
                <a:ext cx="1397370" cy="11079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6</m:t>
                          </m:r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00∙25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algn="ctr"/>
                <a:r>
                  <a:rPr lang="en-US" sz="2400" dirty="0"/>
                  <a:t>unique</a:t>
                </a:r>
              </a:p>
              <a:p>
                <a:pPr algn="ctr"/>
                <a:r>
                  <a:rPr lang="en-US" sz="2400" dirty="0"/>
                  <a:t>weight</a:t>
                </a: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19833" y="3117447"/>
                <a:ext cx="1397370" cy="1107996"/>
              </a:xfrm>
              <a:prstGeom prst="rect">
                <a:avLst/>
              </a:prstGeom>
              <a:blipFill rotWithShape="0">
                <a:blip r:embed="rId3"/>
                <a:stretch>
                  <a:fillRect b="-15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9324412" y="3067579"/>
                <a:ext cx="1057534" cy="11079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25∙2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algn="ctr"/>
                <a:r>
                  <a:rPr lang="en-US" sz="2400" dirty="0"/>
                  <a:t>unique</a:t>
                </a:r>
              </a:p>
              <a:p>
                <a:pPr algn="ctr"/>
                <a:r>
                  <a:rPr lang="en-US" sz="2400" dirty="0"/>
                  <a:t>weights</a:t>
                </a:r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4412" y="3067579"/>
                <a:ext cx="1057534" cy="1107996"/>
              </a:xfrm>
              <a:prstGeom prst="rect">
                <a:avLst/>
              </a:prstGeom>
              <a:blipFill rotWithShape="0">
                <a:blip r:embed="rId4"/>
                <a:stretch>
                  <a:fillRect l="-13873" r="-13295" b="-15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1345108" y="5783023"/>
                <a:ext cx="10312247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0" dirty="0"/>
                  <a:t>Compare that to the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</a:rPr>
                      <m:t>50,</m:t>
                    </m:r>
                  </m:oMath>
                </a14:m>
                <a:r>
                  <a:rPr lang="en-US" sz="3200" dirty="0"/>
                  <a:t>005,100 weights in the other network</a:t>
                </a: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5108" y="5783023"/>
                <a:ext cx="10312247" cy="492443"/>
              </a:xfrm>
              <a:prstGeom prst="rect">
                <a:avLst/>
              </a:prstGeom>
              <a:blipFill rotWithShape="0">
                <a:blip r:embed="rId5"/>
                <a:stretch>
                  <a:fillRect l="-2425" t="-25000" r="-1419" b="-51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TextBox 29"/>
          <p:cNvSpPr txBox="1"/>
          <p:nvPr/>
        </p:nvSpPr>
        <p:spPr>
          <a:xfrm>
            <a:off x="1884513" y="1812131"/>
            <a:ext cx="665247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/>
              <a:t>Input</a:t>
            </a:r>
          </a:p>
          <a:p>
            <a:pPr algn="ctr"/>
            <a:r>
              <a:rPr lang="en-US" sz="2400" dirty="0"/>
              <a:t>Layer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710539" y="1099260"/>
            <a:ext cx="3330207" cy="147732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endParaRPr lang="en-US" sz="2400" dirty="0"/>
          </a:p>
          <a:p>
            <a:pPr algn="ctr"/>
            <a:r>
              <a:rPr lang="en-US" sz="2400" dirty="0"/>
              <a:t>3 feature maps</a:t>
            </a:r>
          </a:p>
          <a:p>
            <a:pPr algn="ctr"/>
            <a:r>
              <a:rPr lang="en-US" sz="2400" dirty="0"/>
              <a:t>of 200 nodes.</a:t>
            </a:r>
          </a:p>
          <a:p>
            <a:pPr algn="ctr"/>
            <a:r>
              <a:rPr lang="en-US" sz="2400" dirty="0"/>
              <a:t>Receptive fields: 50 by 100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327290" y="1837924"/>
            <a:ext cx="2143600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/>
              <a:t>Fully connected</a:t>
            </a:r>
          </a:p>
          <a:p>
            <a:pPr algn="ctr"/>
            <a:r>
              <a:rPr lang="en-US" sz="2400" dirty="0"/>
              <a:t>layer of 25 nodes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911216" y="1823843"/>
            <a:ext cx="2140907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/>
              <a:t>2 fully</a:t>
            </a:r>
          </a:p>
          <a:p>
            <a:pPr algn="ctr"/>
            <a:r>
              <a:rPr lang="en-US" sz="2400" dirty="0"/>
              <a:t>connected nodes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6"/>
          <a:srcRect t="7807" b="14715"/>
          <a:stretch/>
        </p:blipFill>
        <p:spPr>
          <a:xfrm>
            <a:off x="1086287" y="2758934"/>
            <a:ext cx="2225823" cy="114480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5426294" y="2687174"/>
            <a:ext cx="973811" cy="15035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9" name="Rectangle 28"/>
          <p:cNvSpPr/>
          <p:nvPr/>
        </p:nvSpPr>
        <p:spPr>
          <a:xfrm>
            <a:off x="5273337" y="2562507"/>
            <a:ext cx="973811" cy="15035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5" name="Rectangle 34"/>
          <p:cNvSpPr/>
          <p:nvPr/>
        </p:nvSpPr>
        <p:spPr>
          <a:xfrm>
            <a:off x="5578694" y="2839574"/>
            <a:ext cx="973811" cy="15035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1393491" y="5075233"/>
                <a:ext cx="8238474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</a:rPr>
                      <m:t>15,000+15,000+50=30</m:t>
                    </m:r>
                  </m:oMath>
                </a14:m>
                <a:r>
                  <a:rPr lang="en-US" sz="3200" dirty="0"/>
                  <a:t>,050 unique weights</a:t>
                </a:r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93491" y="5075233"/>
                <a:ext cx="8238474" cy="492443"/>
              </a:xfrm>
              <a:prstGeom prst="rect">
                <a:avLst/>
              </a:prstGeom>
              <a:blipFill rotWithShape="0">
                <a:blip r:embed="rId7"/>
                <a:stretch>
                  <a:fillRect t="-25000" r="-1925" b="-51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06046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that enough reduction?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That picture of the adorable Capybara was 500,000 pixels. </a:t>
            </a:r>
          </a:p>
          <a:p>
            <a:r>
              <a:rPr lang="en-US" dirty="0"/>
              <a:t>The 2017 iPhone X takes 12 megapixel images. That’s 24 times as big.</a:t>
            </a:r>
          </a:p>
          <a:p>
            <a:r>
              <a:rPr lang="en-US" dirty="0"/>
              <a:t>Making the network on the previous slide 24 times bigger would have us at over 600,000 weights.</a:t>
            </a:r>
          </a:p>
          <a:p>
            <a:r>
              <a:rPr lang="en-US" dirty="0"/>
              <a:t>Can we do some kind of down sampling on our data?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888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6771" y="24999"/>
            <a:ext cx="10515600" cy="1325563"/>
          </a:xfrm>
        </p:spPr>
        <p:txBody>
          <a:bodyPr/>
          <a:lstStyle/>
          <a:p>
            <a:r>
              <a:rPr lang="en-US" dirty="0"/>
              <a:t>How many weights in a fully connected net?</a:t>
            </a:r>
          </a:p>
        </p:txBody>
      </p:sp>
      <p:sp>
        <p:nvSpPr>
          <p:cNvPr id="5" name="TextBox 4"/>
          <p:cNvSpPr txBox="1"/>
          <p:nvPr/>
        </p:nvSpPr>
        <p:spPr>
          <a:xfrm rot="16200000">
            <a:off x="235313" y="3100502"/>
            <a:ext cx="1205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 = 500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69034" y="4065786"/>
            <a:ext cx="1366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  = 1000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8063285" y="2579536"/>
            <a:ext cx="1059411" cy="1503596"/>
            <a:chOff x="5387685" y="2562190"/>
            <a:chExt cx="1059411" cy="1503596"/>
          </a:xfrm>
        </p:grpSpPr>
        <p:sp>
          <p:nvSpPr>
            <p:cNvPr id="12" name="TextBox 11"/>
            <p:cNvSpPr txBox="1"/>
            <p:nvPr/>
          </p:nvSpPr>
          <p:spPr>
            <a:xfrm>
              <a:off x="5465737" y="3008167"/>
              <a:ext cx="9813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50</a:t>
              </a:r>
            </a:p>
            <a:p>
              <a:r>
                <a:rPr lang="en-US" sz="2400" dirty="0"/>
                <a:t>Nodes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387685" y="2562190"/>
              <a:ext cx="966637" cy="150359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371823" y="2562507"/>
            <a:ext cx="1005889" cy="1503596"/>
            <a:chOff x="4148507" y="2520770"/>
            <a:chExt cx="849759" cy="1503596"/>
          </a:xfrm>
        </p:grpSpPr>
        <p:sp>
          <p:nvSpPr>
            <p:cNvPr id="11" name="TextBox 10"/>
            <p:cNvSpPr txBox="1"/>
            <p:nvPr/>
          </p:nvSpPr>
          <p:spPr>
            <a:xfrm>
              <a:off x="4169229" y="3025161"/>
              <a:ext cx="82903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100</a:t>
              </a:r>
            </a:p>
            <a:p>
              <a:r>
                <a:rPr lang="en-US" sz="2400" dirty="0"/>
                <a:t>Nodes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148507" y="2520770"/>
              <a:ext cx="822661" cy="150359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0690137" y="2579536"/>
            <a:ext cx="1079448" cy="1503596"/>
            <a:chOff x="8159761" y="2559675"/>
            <a:chExt cx="1079448" cy="1503596"/>
          </a:xfrm>
        </p:grpSpPr>
        <p:sp>
          <p:nvSpPr>
            <p:cNvPr id="14" name="TextBox 13"/>
            <p:cNvSpPr txBox="1"/>
            <p:nvPr/>
          </p:nvSpPr>
          <p:spPr>
            <a:xfrm>
              <a:off x="8159761" y="2992504"/>
              <a:ext cx="9813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2</a:t>
              </a:r>
            </a:p>
            <a:p>
              <a:r>
                <a:rPr lang="en-US" sz="2400" dirty="0"/>
                <a:t>Nodes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8159761" y="2559675"/>
              <a:ext cx="1079448" cy="150359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3298600" y="3117447"/>
                <a:ext cx="2077043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500000</m:t>
                          </m:r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∙100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algn="ctr"/>
                <a:r>
                  <a:rPr lang="en-US" sz="2400" dirty="0"/>
                  <a:t>Unique weights</a:t>
                </a:r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8600" y="3117447"/>
                <a:ext cx="2077043" cy="738664"/>
              </a:xfrm>
              <a:prstGeom prst="rect">
                <a:avLst/>
              </a:prstGeom>
              <a:blipFill rotWithShape="0">
                <a:blip r:embed="rId2"/>
                <a:stretch>
                  <a:fillRect l="-5572" r="-5572" b="-237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6505775" y="2804108"/>
                <a:ext cx="1397369" cy="11079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100∙50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algn="ctr"/>
                <a:r>
                  <a:rPr lang="en-US" sz="2400" dirty="0"/>
                  <a:t>Unique</a:t>
                </a:r>
              </a:p>
              <a:p>
                <a:pPr algn="ctr"/>
                <a:r>
                  <a:rPr lang="en-US" sz="2400" dirty="0"/>
                  <a:t>weights</a:t>
                </a: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05775" y="2804108"/>
                <a:ext cx="1397369" cy="1107996"/>
              </a:xfrm>
              <a:prstGeom prst="rect">
                <a:avLst/>
              </a:prstGeom>
              <a:blipFill rotWithShape="0">
                <a:blip r:embed="rId3"/>
                <a:stretch>
                  <a:fillRect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9324979" y="2759075"/>
                <a:ext cx="1070101" cy="14773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50∙2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  <a:p>
                <a:pPr algn="ctr"/>
                <a:r>
                  <a:rPr lang="en-US" sz="2400" dirty="0"/>
                  <a:t>Unique</a:t>
                </a:r>
              </a:p>
              <a:p>
                <a:pPr algn="ctr"/>
                <a:r>
                  <a:rPr lang="en-US" sz="2400" dirty="0"/>
                  <a:t>Weights</a:t>
                </a:r>
              </a:p>
              <a:p>
                <a:pPr algn="ctr"/>
                <a:endParaRPr lang="en-US" sz="2400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24979" y="2759075"/>
                <a:ext cx="1070101" cy="1477328"/>
              </a:xfrm>
              <a:prstGeom prst="rect">
                <a:avLst/>
              </a:prstGeom>
              <a:blipFill rotWithShape="0">
                <a:blip r:embed="rId4"/>
                <a:stretch>
                  <a:fillRect l="-14857" r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2217137" y="4908485"/>
                <a:ext cx="8459688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</a:rPr>
                      <m:t>50,000,000+5,000+100=50,</m:t>
                    </m:r>
                  </m:oMath>
                </a14:m>
                <a:r>
                  <a:rPr lang="en-US" sz="3200" dirty="0"/>
                  <a:t>005,100 weights</a:t>
                </a:r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7137" y="4908485"/>
                <a:ext cx="8459688" cy="492443"/>
              </a:xfrm>
              <a:prstGeom prst="rect">
                <a:avLst/>
              </a:prstGeom>
              <a:blipFill rotWithShape="0">
                <a:blip r:embed="rId5"/>
                <a:stretch>
                  <a:fillRect t="-23457" r="-1875" b="-506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TextBox 29"/>
          <p:cNvSpPr txBox="1"/>
          <p:nvPr/>
        </p:nvSpPr>
        <p:spPr>
          <a:xfrm>
            <a:off x="1884513" y="1812131"/>
            <a:ext cx="665247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/>
              <a:t>Input</a:t>
            </a:r>
          </a:p>
          <a:p>
            <a:pPr algn="ctr"/>
            <a:r>
              <a:rPr lang="en-US" sz="2400" dirty="0"/>
              <a:t>Layer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12080" y="1840872"/>
            <a:ext cx="90249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/>
              <a:t>Hidden</a:t>
            </a:r>
          </a:p>
          <a:p>
            <a:pPr algn="ctr"/>
            <a:r>
              <a:rPr lang="en-US" sz="2400" dirty="0"/>
              <a:t>Layer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063285" y="1852596"/>
            <a:ext cx="902491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/>
              <a:t>Hidden</a:t>
            </a:r>
          </a:p>
          <a:p>
            <a:pPr algn="ctr"/>
            <a:r>
              <a:rPr lang="en-US" sz="2400" dirty="0"/>
              <a:t>Layer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765271" y="1837924"/>
            <a:ext cx="894476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pPr algn="ctr"/>
            <a:r>
              <a:rPr lang="en-US" sz="2400" dirty="0"/>
              <a:t>Layer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6"/>
          <a:srcRect t="7807" b="14715"/>
          <a:stretch/>
        </p:blipFill>
        <p:spPr>
          <a:xfrm>
            <a:off x="1086287" y="2758934"/>
            <a:ext cx="2225823" cy="11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0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547637" y="320727"/>
            <a:ext cx="10972800" cy="990600"/>
          </a:xfrm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/>
              <a:t>Max Pool Layer: A kind of </a:t>
            </a:r>
            <a:r>
              <a:rPr lang="en-US" dirty="0" err="1"/>
              <a:t>downsampling</a:t>
            </a:r>
            <a:endParaRPr lang="en-US" dirty="0"/>
          </a:p>
        </p:txBody>
      </p:sp>
      <p:sp>
        <p:nvSpPr>
          <p:cNvPr id="46182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47637" y="1212170"/>
            <a:ext cx="8642857" cy="1290017"/>
          </a:xfrm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noAutofit/>
          </a:bodyPr>
          <a:lstStyle/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r>
              <a:rPr lang="en-US" sz="3600" dirty="0"/>
              <a:t>Max Pool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351213" y="1917412"/>
            <a:ext cx="184731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sz="32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3067105" y="1695842"/>
                <a:ext cx="5412544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sz="3600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3600" b="0" i="0" smtClean="0">
                          <a:latin typeface="Cambria Math" charset="0"/>
                        </a:rPr>
                        <m:t>max</m:t>
                      </m:r>
                      <m:r>
                        <a:rPr lang="en-US" sz="3600" b="0" i="1" smtClean="0">
                          <a:latin typeface="Cambria Math" charset="0"/>
                        </a:rPr>
                        <m:t>⁡(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,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,…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7105" y="1695842"/>
                <a:ext cx="5412544" cy="55399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 bwMode="auto">
          <a:xfrm>
            <a:off x="1686018" y="3227650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2302659" y="3227650"/>
            <a:ext cx="616641" cy="64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919301" y="3227650"/>
            <a:ext cx="616641" cy="648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3535940" y="3227650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4152582" y="3227650"/>
            <a:ext cx="616641" cy="64897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Rectangle 12"/>
          <p:cNvSpPr/>
          <p:nvPr/>
        </p:nvSpPr>
        <p:spPr bwMode="auto">
          <a:xfrm>
            <a:off x="1686018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2302659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/>
          <p:cNvSpPr/>
          <p:nvPr/>
        </p:nvSpPr>
        <p:spPr bwMode="auto">
          <a:xfrm>
            <a:off x="2919301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 bwMode="auto">
          <a:xfrm>
            <a:off x="3535940" y="387662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7" name="Rectangle 16"/>
          <p:cNvSpPr/>
          <p:nvPr/>
        </p:nvSpPr>
        <p:spPr bwMode="auto">
          <a:xfrm>
            <a:off x="4152582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686018" y="4525597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Rectangle 19"/>
          <p:cNvSpPr/>
          <p:nvPr/>
        </p:nvSpPr>
        <p:spPr bwMode="auto">
          <a:xfrm>
            <a:off x="2302659" y="4525597"/>
            <a:ext cx="616641" cy="648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Rectangle 21"/>
          <p:cNvSpPr/>
          <p:nvPr/>
        </p:nvSpPr>
        <p:spPr bwMode="auto">
          <a:xfrm>
            <a:off x="2919301" y="4525597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3535940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Rectangle 23"/>
          <p:cNvSpPr/>
          <p:nvPr/>
        </p:nvSpPr>
        <p:spPr bwMode="auto">
          <a:xfrm>
            <a:off x="4152582" y="4525597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Rectangle 39"/>
          <p:cNvSpPr/>
          <p:nvPr/>
        </p:nvSpPr>
        <p:spPr bwMode="auto">
          <a:xfrm>
            <a:off x="1686018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1" name="Rectangle 40"/>
          <p:cNvSpPr/>
          <p:nvPr/>
        </p:nvSpPr>
        <p:spPr bwMode="auto">
          <a:xfrm>
            <a:off x="2302659" y="5174571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2" name="Rectangle 41"/>
          <p:cNvSpPr/>
          <p:nvPr/>
        </p:nvSpPr>
        <p:spPr bwMode="auto">
          <a:xfrm>
            <a:off x="2919301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Rectangle 42"/>
          <p:cNvSpPr/>
          <p:nvPr/>
        </p:nvSpPr>
        <p:spPr bwMode="auto">
          <a:xfrm>
            <a:off x="3535940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4" name="Rectangle 43"/>
          <p:cNvSpPr/>
          <p:nvPr/>
        </p:nvSpPr>
        <p:spPr bwMode="auto">
          <a:xfrm>
            <a:off x="4152582" y="5174571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5" name="Rectangle 44"/>
          <p:cNvSpPr/>
          <p:nvPr/>
        </p:nvSpPr>
        <p:spPr bwMode="auto">
          <a:xfrm>
            <a:off x="1686018" y="582354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6" name="Rectangle 45"/>
          <p:cNvSpPr/>
          <p:nvPr/>
        </p:nvSpPr>
        <p:spPr bwMode="auto">
          <a:xfrm>
            <a:off x="2302659" y="582354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7" name="Rectangle 46"/>
          <p:cNvSpPr/>
          <p:nvPr/>
        </p:nvSpPr>
        <p:spPr bwMode="auto">
          <a:xfrm>
            <a:off x="2919301" y="582354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</p:txBody>
      </p:sp>
      <p:sp>
        <p:nvSpPr>
          <p:cNvPr id="48" name="Rectangle 47"/>
          <p:cNvSpPr/>
          <p:nvPr/>
        </p:nvSpPr>
        <p:spPr bwMode="auto">
          <a:xfrm>
            <a:off x="3535940" y="582354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9" name="Rectangle 48"/>
          <p:cNvSpPr/>
          <p:nvPr/>
        </p:nvSpPr>
        <p:spPr bwMode="auto">
          <a:xfrm>
            <a:off x="4152582" y="582354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13" name="Rectangle 312"/>
          <p:cNvSpPr/>
          <p:nvPr/>
        </p:nvSpPr>
        <p:spPr bwMode="auto">
          <a:xfrm>
            <a:off x="7863008" y="3227650"/>
            <a:ext cx="616641" cy="64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4" name="Rectangle 313"/>
          <p:cNvSpPr/>
          <p:nvPr/>
        </p:nvSpPr>
        <p:spPr bwMode="auto">
          <a:xfrm>
            <a:off x="8479649" y="3227650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5" name="Rectangle 314"/>
          <p:cNvSpPr/>
          <p:nvPr/>
        </p:nvSpPr>
        <p:spPr bwMode="auto">
          <a:xfrm>
            <a:off x="9096291" y="3227650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8" name="Rectangle 317"/>
          <p:cNvSpPr/>
          <p:nvPr/>
        </p:nvSpPr>
        <p:spPr bwMode="auto">
          <a:xfrm>
            <a:off x="7863008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9" name="Rectangle 318"/>
          <p:cNvSpPr/>
          <p:nvPr/>
        </p:nvSpPr>
        <p:spPr bwMode="auto">
          <a:xfrm>
            <a:off x="8479649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0" name="Rectangle 319"/>
          <p:cNvSpPr/>
          <p:nvPr/>
        </p:nvSpPr>
        <p:spPr bwMode="auto">
          <a:xfrm>
            <a:off x="9096291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3" name="Rectangle 322"/>
          <p:cNvSpPr/>
          <p:nvPr/>
        </p:nvSpPr>
        <p:spPr bwMode="auto">
          <a:xfrm>
            <a:off x="7863008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4" name="Rectangle 323"/>
          <p:cNvSpPr/>
          <p:nvPr/>
        </p:nvSpPr>
        <p:spPr bwMode="auto">
          <a:xfrm>
            <a:off x="8479649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5" name="Rectangle 324"/>
          <p:cNvSpPr/>
          <p:nvPr/>
        </p:nvSpPr>
        <p:spPr bwMode="auto">
          <a:xfrm>
            <a:off x="9096291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8" name="Rectangle 337"/>
          <p:cNvSpPr/>
          <p:nvPr/>
        </p:nvSpPr>
        <p:spPr bwMode="auto">
          <a:xfrm>
            <a:off x="1716111" y="3258247"/>
            <a:ext cx="1849924" cy="194692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9" name="Rectangle 338"/>
          <p:cNvSpPr/>
          <p:nvPr/>
        </p:nvSpPr>
        <p:spPr bwMode="auto">
          <a:xfrm>
            <a:off x="7863007" y="3227649"/>
            <a:ext cx="616641" cy="6489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302659" y="2641373"/>
            <a:ext cx="7668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LAYER N					LAYER N+1 </a:t>
            </a:r>
          </a:p>
        </p:txBody>
      </p:sp>
    </p:spTree>
    <p:extLst>
      <p:ext uri="{BB962C8B-B14F-4D97-AF65-F5344CB8AC3E}">
        <p14:creationId xmlns:p14="http://schemas.microsoft.com/office/powerpoint/2010/main" val="3482957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547637" y="320727"/>
            <a:ext cx="10972800" cy="990600"/>
          </a:xfrm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/>
              <a:t>Max Pool Layer: A kind of </a:t>
            </a:r>
            <a:r>
              <a:rPr lang="en-US" dirty="0" err="1"/>
              <a:t>downsampling</a:t>
            </a:r>
            <a:endParaRPr lang="en-US" dirty="0"/>
          </a:p>
        </p:txBody>
      </p:sp>
      <p:sp>
        <p:nvSpPr>
          <p:cNvPr id="46182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47637" y="1212170"/>
            <a:ext cx="8642857" cy="1290017"/>
          </a:xfrm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noAutofit/>
          </a:bodyPr>
          <a:lstStyle/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r>
              <a:rPr lang="en-US" sz="3600" dirty="0"/>
              <a:t>Max Pool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351213" y="1917412"/>
            <a:ext cx="184731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sz="32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3067105" y="1695842"/>
                <a:ext cx="5412544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sz="3600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3600" b="0" i="0" smtClean="0">
                          <a:latin typeface="Cambria Math" charset="0"/>
                        </a:rPr>
                        <m:t>max</m:t>
                      </m:r>
                      <m:r>
                        <a:rPr lang="en-US" sz="3600" b="0" i="1" smtClean="0">
                          <a:latin typeface="Cambria Math" charset="0"/>
                        </a:rPr>
                        <m:t>⁡(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,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,…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7105" y="1695842"/>
                <a:ext cx="5412544" cy="55399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 bwMode="auto">
          <a:xfrm>
            <a:off x="1686018" y="3227650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2302659" y="3227650"/>
            <a:ext cx="616641" cy="64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919301" y="3227650"/>
            <a:ext cx="616641" cy="648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3535940" y="3227650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4152582" y="3227650"/>
            <a:ext cx="616641" cy="64897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Rectangle 12"/>
          <p:cNvSpPr/>
          <p:nvPr/>
        </p:nvSpPr>
        <p:spPr bwMode="auto">
          <a:xfrm>
            <a:off x="1686018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2302659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/>
          <p:cNvSpPr/>
          <p:nvPr/>
        </p:nvSpPr>
        <p:spPr bwMode="auto">
          <a:xfrm>
            <a:off x="2919301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 bwMode="auto">
          <a:xfrm>
            <a:off x="3535940" y="387662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7" name="Rectangle 16"/>
          <p:cNvSpPr/>
          <p:nvPr/>
        </p:nvSpPr>
        <p:spPr bwMode="auto">
          <a:xfrm>
            <a:off x="4152582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686018" y="4525597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Rectangle 19"/>
          <p:cNvSpPr/>
          <p:nvPr/>
        </p:nvSpPr>
        <p:spPr bwMode="auto">
          <a:xfrm>
            <a:off x="2302659" y="4525597"/>
            <a:ext cx="616641" cy="648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Rectangle 21"/>
          <p:cNvSpPr/>
          <p:nvPr/>
        </p:nvSpPr>
        <p:spPr bwMode="auto">
          <a:xfrm>
            <a:off x="2919301" y="4525597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3535940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Rectangle 23"/>
          <p:cNvSpPr/>
          <p:nvPr/>
        </p:nvSpPr>
        <p:spPr bwMode="auto">
          <a:xfrm>
            <a:off x="4152582" y="4525597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Rectangle 39"/>
          <p:cNvSpPr/>
          <p:nvPr/>
        </p:nvSpPr>
        <p:spPr bwMode="auto">
          <a:xfrm>
            <a:off x="1686018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1" name="Rectangle 40"/>
          <p:cNvSpPr/>
          <p:nvPr/>
        </p:nvSpPr>
        <p:spPr bwMode="auto">
          <a:xfrm>
            <a:off x="2302659" y="5174571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2" name="Rectangle 41"/>
          <p:cNvSpPr/>
          <p:nvPr/>
        </p:nvSpPr>
        <p:spPr bwMode="auto">
          <a:xfrm>
            <a:off x="2919301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Rectangle 42"/>
          <p:cNvSpPr/>
          <p:nvPr/>
        </p:nvSpPr>
        <p:spPr bwMode="auto">
          <a:xfrm>
            <a:off x="3535940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4" name="Rectangle 43"/>
          <p:cNvSpPr/>
          <p:nvPr/>
        </p:nvSpPr>
        <p:spPr bwMode="auto">
          <a:xfrm>
            <a:off x="4152582" y="5174571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5" name="Rectangle 44"/>
          <p:cNvSpPr/>
          <p:nvPr/>
        </p:nvSpPr>
        <p:spPr bwMode="auto">
          <a:xfrm>
            <a:off x="1686018" y="582354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6" name="Rectangle 45"/>
          <p:cNvSpPr/>
          <p:nvPr/>
        </p:nvSpPr>
        <p:spPr bwMode="auto">
          <a:xfrm>
            <a:off x="2302659" y="582354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7" name="Rectangle 46"/>
          <p:cNvSpPr/>
          <p:nvPr/>
        </p:nvSpPr>
        <p:spPr bwMode="auto">
          <a:xfrm>
            <a:off x="2919301" y="582354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</p:txBody>
      </p:sp>
      <p:sp>
        <p:nvSpPr>
          <p:cNvPr id="48" name="Rectangle 47"/>
          <p:cNvSpPr/>
          <p:nvPr/>
        </p:nvSpPr>
        <p:spPr bwMode="auto">
          <a:xfrm>
            <a:off x="3535940" y="582354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9" name="Rectangle 48"/>
          <p:cNvSpPr/>
          <p:nvPr/>
        </p:nvSpPr>
        <p:spPr bwMode="auto">
          <a:xfrm>
            <a:off x="4152582" y="582354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13" name="Rectangle 312"/>
          <p:cNvSpPr/>
          <p:nvPr/>
        </p:nvSpPr>
        <p:spPr bwMode="auto">
          <a:xfrm>
            <a:off x="7863008" y="3227650"/>
            <a:ext cx="616641" cy="64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4" name="Rectangle 313"/>
          <p:cNvSpPr/>
          <p:nvPr/>
        </p:nvSpPr>
        <p:spPr bwMode="auto">
          <a:xfrm>
            <a:off x="8479649" y="3227650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5" name="Rectangle 314"/>
          <p:cNvSpPr/>
          <p:nvPr/>
        </p:nvSpPr>
        <p:spPr bwMode="auto">
          <a:xfrm>
            <a:off x="9096291" y="3227650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8" name="Rectangle 317"/>
          <p:cNvSpPr/>
          <p:nvPr/>
        </p:nvSpPr>
        <p:spPr bwMode="auto">
          <a:xfrm>
            <a:off x="7863008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9" name="Rectangle 318"/>
          <p:cNvSpPr/>
          <p:nvPr/>
        </p:nvSpPr>
        <p:spPr bwMode="auto">
          <a:xfrm>
            <a:off x="8479649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0" name="Rectangle 319"/>
          <p:cNvSpPr/>
          <p:nvPr/>
        </p:nvSpPr>
        <p:spPr bwMode="auto">
          <a:xfrm>
            <a:off x="9096291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3" name="Rectangle 322"/>
          <p:cNvSpPr/>
          <p:nvPr/>
        </p:nvSpPr>
        <p:spPr bwMode="auto">
          <a:xfrm>
            <a:off x="7863008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4" name="Rectangle 323"/>
          <p:cNvSpPr/>
          <p:nvPr/>
        </p:nvSpPr>
        <p:spPr bwMode="auto">
          <a:xfrm>
            <a:off x="8479649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5" name="Rectangle 324"/>
          <p:cNvSpPr/>
          <p:nvPr/>
        </p:nvSpPr>
        <p:spPr bwMode="auto">
          <a:xfrm>
            <a:off x="9096291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8" name="Rectangle 337"/>
          <p:cNvSpPr/>
          <p:nvPr/>
        </p:nvSpPr>
        <p:spPr bwMode="auto">
          <a:xfrm>
            <a:off x="2320586" y="3258247"/>
            <a:ext cx="1849924" cy="194692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9" name="Rectangle 338"/>
          <p:cNvSpPr/>
          <p:nvPr/>
        </p:nvSpPr>
        <p:spPr bwMode="auto">
          <a:xfrm>
            <a:off x="8479648" y="3227649"/>
            <a:ext cx="616641" cy="6489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2302659" y="2641373"/>
            <a:ext cx="7668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LAYER N					LAYER N+1 </a:t>
            </a:r>
          </a:p>
        </p:txBody>
      </p:sp>
    </p:spTree>
    <p:extLst>
      <p:ext uri="{BB962C8B-B14F-4D97-AF65-F5344CB8AC3E}">
        <p14:creationId xmlns:p14="http://schemas.microsoft.com/office/powerpoint/2010/main" val="19588375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547637" y="320727"/>
            <a:ext cx="10972800" cy="990600"/>
          </a:xfrm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/>
              <a:t>Max Pool Layer: A kind of </a:t>
            </a:r>
            <a:r>
              <a:rPr lang="en-US" dirty="0" err="1"/>
              <a:t>downsampling</a:t>
            </a:r>
            <a:endParaRPr lang="en-US" dirty="0"/>
          </a:p>
        </p:txBody>
      </p:sp>
      <p:sp>
        <p:nvSpPr>
          <p:cNvPr id="46182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47637" y="1212170"/>
            <a:ext cx="8642857" cy="1290017"/>
          </a:xfrm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noAutofit/>
          </a:bodyPr>
          <a:lstStyle/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r>
              <a:rPr lang="en-US" sz="3600" dirty="0"/>
              <a:t>Max Pool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351213" y="1917412"/>
            <a:ext cx="184731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sz="32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3067105" y="1695842"/>
                <a:ext cx="5412544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sz="3600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3600" b="0" i="0" smtClean="0">
                          <a:latin typeface="Cambria Math" charset="0"/>
                        </a:rPr>
                        <m:t>max</m:t>
                      </m:r>
                      <m:r>
                        <a:rPr lang="en-US" sz="3600" b="0" i="1" smtClean="0">
                          <a:latin typeface="Cambria Math" charset="0"/>
                        </a:rPr>
                        <m:t>⁡(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,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,…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7105" y="1695842"/>
                <a:ext cx="5412544" cy="55399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 bwMode="auto">
          <a:xfrm>
            <a:off x="1686018" y="3227650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2302659" y="3227650"/>
            <a:ext cx="616641" cy="64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919301" y="3227650"/>
            <a:ext cx="616641" cy="648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3535940" y="3227650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4152582" y="3227650"/>
            <a:ext cx="616641" cy="64897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Rectangle 12"/>
          <p:cNvSpPr/>
          <p:nvPr/>
        </p:nvSpPr>
        <p:spPr bwMode="auto">
          <a:xfrm>
            <a:off x="1686018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2302659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/>
          <p:cNvSpPr/>
          <p:nvPr/>
        </p:nvSpPr>
        <p:spPr bwMode="auto">
          <a:xfrm>
            <a:off x="2919301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 bwMode="auto">
          <a:xfrm>
            <a:off x="3535940" y="387662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7" name="Rectangle 16"/>
          <p:cNvSpPr/>
          <p:nvPr/>
        </p:nvSpPr>
        <p:spPr bwMode="auto">
          <a:xfrm>
            <a:off x="4152582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686018" y="4525597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Rectangle 19"/>
          <p:cNvSpPr/>
          <p:nvPr/>
        </p:nvSpPr>
        <p:spPr bwMode="auto">
          <a:xfrm>
            <a:off x="2302659" y="4525597"/>
            <a:ext cx="616641" cy="648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Rectangle 21"/>
          <p:cNvSpPr/>
          <p:nvPr/>
        </p:nvSpPr>
        <p:spPr bwMode="auto">
          <a:xfrm>
            <a:off x="2919301" y="4525597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3535940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Rectangle 23"/>
          <p:cNvSpPr/>
          <p:nvPr/>
        </p:nvSpPr>
        <p:spPr bwMode="auto">
          <a:xfrm>
            <a:off x="4152582" y="4525597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Rectangle 39"/>
          <p:cNvSpPr/>
          <p:nvPr/>
        </p:nvSpPr>
        <p:spPr bwMode="auto">
          <a:xfrm>
            <a:off x="1686018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1" name="Rectangle 40"/>
          <p:cNvSpPr/>
          <p:nvPr/>
        </p:nvSpPr>
        <p:spPr bwMode="auto">
          <a:xfrm>
            <a:off x="2302659" y="5174571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2" name="Rectangle 41"/>
          <p:cNvSpPr/>
          <p:nvPr/>
        </p:nvSpPr>
        <p:spPr bwMode="auto">
          <a:xfrm>
            <a:off x="2919301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Rectangle 42"/>
          <p:cNvSpPr/>
          <p:nvPr/>
        </p:nvSpPr>
        <p:spPr bwMode="auto">
          <a:xfrm>
            <a:off x="3535940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4" name="Rectangle 43"/>
          <p:cNvSpPr/>
          <p:nvPr/>
        </p:nvSpPr>
        <p:spPr bwMode="auto">
          <a:xfrm>
            <a:off x="4152582" y="5174571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5" name="Rectangle 44"/>
          <p:cNvSpPr/>
          <p:nvPr/>
        </p:nvSpPr>
        <p:spPr bwMode="auto">
          <a:xfrm>
            <a:off x="1686018" y="582354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6" name="Rectangle 45"/>
          <p:cNvSpPr/>
          <p:nvPr/>
        </p:nvSpPr>
        <p:spPr bwMode="auto">
          <a:xfrm>
            <a:off x="2302659" y="582354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7" name="Rectangle 46"/>
          <p:cNvSpPr/>
          <p:nvPr/>
        </p:nvSpPr>
        <p:spPr bwMode="auto">
          <a:xfrm>
            <a:off x="2919301" y="582354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</p:txBody>
      </p:sp>
      <p:sp>
        <p:nvSpPr>
          <p:cNvPr id="48" name="Rectangle 47"/>
          <p:cNvSpPr/>
          <p:nvPr/>
        </p:nvSpPr>
        <p:spPr bwMode="auto">
          <a:xfrm>
            <a:off x="3535940" y="582354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9" name="Rectangle 48"/>
          <p:cNvSpPr/>
          <p:nvPr/>
        </p:nvSpPr>
        <p:spPr bwMode="auto">
          <a:xfrm>
            <a:off x="4152582" y="582354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13" name="Rectangle 312"/>
          <p:cNvSpPr/>
          <p:nvPr/>
        </p:nvSpPr>
        <p:spPr bwMode="auto">
          <a:xfrm>
            <a:off x="7863008" y="3227650"/>
            <a:ext cx="616641" cy="64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4" name="Rectangle 313"/>
          <p:cNvSpPr/>
          <p:nvPr/>
        </p:nvSpPr>
        <p:spPr bwMode="auto">
          <a:xfrm>
            <a:off x="8479649" y="3227650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5" name="Rectangle 314"/>
          <p:cNvSpPr/>
          <p:nvPr/>
        </p:nvSpPr>
        <p:spPr bwMode="auto">
          <a:xfrm>
            <a:off x="9096291" y="3227650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8" name="Rectangle 317"/>
          <p:cNvSpPr/>
          <p:nvPr/>
        </p:nvSpPr>
        <p:spPr bwMode="auto">
          <a:xfrm>
            <a:off x="7863008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9" name="Rectangle 318"/>
          <p:cNvSpPr/>
          <p:nvPr/>
        </p:nvSpPr>
        <p:spPr bwMode="auto">
          <a:xfrm>
            <a:off x="8479649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0" name="Rectangle 319"/>
          <p:cNvSpPr/>
          <p:nvPr/>
        </p:nvSpPr>
        <p:spPr bwMode="auto">
          <a:xfrm>
            <a:off x="9096291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3" name="Rectangle 322"/>
          <p:cNvSpPr/>
          <p:nvPr/>
        </p:nvSpPr>
        <p:spPr bwMode="auto">
          <a:xfrm>
            <a:off x="7863008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4" name="Rectangle 323"/>
          <p:cNvSpPr/>
          <p:nvPr/>
        </p:nvSpPr>
        <p:spPr bwMode="auto">
          <a:xfrm>
            <a:off x="8479649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5" name="Rectangle 324"/>
          <p:cNvSpPr/>
          <p:nvPr/>
        </p:nvSpPr>
        <p:spPr bwMode="auto">
          <a:xfrm>
            <a:off x="9096291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8" name="Rectangle 337"/>
          <p:cNvSpPr/>
          <p:nvPr/>
        </p:nvSpPr>
        <p:spPr bwMode="auto">
          <a:xfrm>
            <a:off x="2930184" y="3258247"/>
            <a:ext cx="1849924" cy="194692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9" name="Rectangle 338"/>
          <p:cNvSpPr/>
          <p:nvPr/>
        </p:nvSpPr>
        <p:spPr bwMode="auto">
          <a:xfrm>
            <a:off x="9105889" y="3242419"/>
            <a:ext cx="616641" cy="6489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2302659" y="2641373"/>
            <a:ext cx="7668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LAYER N					LAYER N+1 </a:t>
            </a:r>
          </a:p>
        </p:txBody>
      </p:sp>
    </p:spTree>
    <p:extLst>
      <p:ext uri="{BB962C8B-B14F-4D97-AF65-F5344CB8AC3E}">
        <p14:creationId xmlns:p14="http://schemas.microsoft.com/office/powerpoint/2010/main" val="19282914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547637" y="320727"/>
            <a:ext cx="10972800" cy="990600"/>
          </a:xfrm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/>
              <a:t>Max Pool Layer: A kind of </a:t>
            </a:r>
            <a:r>
              <a:rPr lang="en-US" dirty="0" err="1"/>
              <a:t>downsampling</a:t>
            </a:r>
            <a:endParaRPr lang="en-US" dirty="0"/>
          </a:p>
        </p:txBody>
      </p:sp>
      <p:sp>
        <p:nvSpPr>
          <p:cNvPr id="46182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47637" y="1212170"/>
            <a:ext cx="8642857" cy="1290017"/>
          </a:xfrm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noAutofit/>
          </a:bodyPr>
          <a:lstStyle/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r>
              <a:rPr lang="en-US" sz="3600" dirty="0"/>
              <a:t>Max Pool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351213" y="1917412"/>
            <a:ext cx="184731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sz="32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3067105" y="1695842"/>
                <a:ext cx="5412544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sz="3600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3600" b="0" i="0" smtClean="0">
                          <a:latin typeface="Cambria Math" charset="0"/>
                        </a:rPr>
                        <m:t>max</m:t>
                      </m:r>
                      <m:r>
                        <a:rPr lang="en-US" sz="3600" b="0" i="1" smtClean="0">
                          <a:latin typeface="Cambria Math" charset="0"/>
                        </a:rPr>
                        <m:t>⁡(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,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,…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7105" y="1695842"/>
                <a:ext cx="5412544" cy="55399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 bwMode="auto">
          <a:xfrm>
            <a:off x="1686018" y="3227650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2302659" y="3227650"/>
            <a:ext cx="616641" cy="64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919301" y="3227650"/>
            <a:ext cx="616641" cy="648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3535940" y="3227650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4152582" y="3227650"/>
            <a:ext cx="616641" cy="64897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Rectangle 12"/>
          <p:cNvSpPr/>
          <p:nvPr/>
        </p:nvSpPr>
        <p:spPr bwMode="auto">
          <a:xfrm>
            <a:off x="1686018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2302659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/>
          <p:cNvSpPr/>
          <p:nvPr/>
        </p:nvSpPr>
        <p:spPr bwMode="auto">
          <a:xfrm>
            <a:off x="2919301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 bwMode="auto">
          <a:xfrm>
            <a:off x="3535940" y="387662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7" name="Rectangle 16"/>
          <p:cNvSpPr/>
          <p:nvPr/>
        </p:nvSpPr>
        <p:spPr bwMode="auto">
          <a:xfrm>
            <a:off x="4152582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686018" y="4525597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Rectangle 19"/>
          <p:cNvSpPr/>
          <p:nvPr/>
        </p:nvSpPr>
        <p:spPr bwMode="auto">
          <a:xfrm>
            <a:off x="2302659" y="4525597"/>
            <a:ext cx="616641" cy="648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Rectangle 21"/>
          <p:cNvSpPr/>
          <p:nvPr/>
        </p:nvSpPr>
        <p:spPr bwMode="auto">
          <a:xfrm>
            <a:off x="2919301" y="4525597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3535940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Rectangle 23"/>
          <p:cNvSpPr/>
          <p:nvPr/>
        </p:nvSpPr>
        <p:spPr bwMode="auto">
          <a:xfrm>
            <a:off x="4152582" y="4525597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Rectangle 39"/>
          <p:cNvSpPr/>
          <p:nvPr/>
        </p:nvSpPr>
        <p:spPr bwMode="auto">
          <a:xfrm>
            <a:off x="1686018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1" name="Rectangle 40"/>
          <p:cNvSpPr/>
          <p:nvPr/>
        </p:nvSpPr>
        <p:spPr bwMode="auto">
          <a:xfrm>
            <a:off x="2302659" y="5174571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2" name="Rectangle 41"/>
          <p:cNvSpPr/>
          <p:nvPr/>
        </p:nvSpPr>
        <p:spPr bwMode="auto">
          <a:xfrm>
            <a:off x="2919301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Rectangle 42"/>
          <p:cNvSpPr/>
          <p:nvPr/>
        </p:nvSpPr>
        <p:spPr bwMode="auto">
          <a:xfrm>
            <a:off x="3535940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4" name="Rectangle 43"/>
          <p:cNvSpPr/>
          <p:nvPr/>
        </p:nvSpPr>
        <p:spPr bwMode="auto">
          <a:xfrm>
            <a:off x="4152582" y="5174571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5" name="Rectangle 44"/>
          <p:cNvSpPr/>
          <p:nvPr/>
        </p:nvSpPr>
        <p:spPr bwMode="auto">
          <a:xfrm>
            <a:off x="1686018" y="582354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6" name="Rectangle 45"/>
          <p:cNvSpPr/>
          <p:nvPr/>
        </p:nvSpPr>
        <p:spPr bwMode="auto">
          <a:xfrm>
            <a:off x="2302659" y="582354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7" name="Rectangle 46"/>
          <p:cNvSpPr/>
          <p:nvPr/>
        </p:nvSpPr>
        <p:spPr bwMode="auto">
          <a:xfrm>
            <a:off x="2919301" y="582354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</p:txBody>
      </p:sp>
      <p:sp>
        <p:nvSpPr>
          <p:cNvPr id="48" name="Rectangle 47"/>
          <p:cNvSpPr/>
          <p:nvPr/>
        </p:nvSpPr>
        <p:spPr bwMode="auto">
          <a:xfrm>
            <a:off x="3535940" y="582354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9" name="Rectangle 48"/>
          <p:cNvSpPr/>
          <p:nvPr/>
        </p:nvSpPr>
        <p:spPr bwMode="auto">
          <a:xfrm>
            <a:off x="4152582" y="582354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13" name="Rectangle 312"/>
          <p:cNvSpPr/>
          <p:nvPr/>
        </p:nvSpPr>
        <p:spPr bwMode="auto">
          <a:xfrm>
            <a:off x="7863008" y="3227650"/>
            <a:ext cx="616641" cy="64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4" name="Rectangle 313"/>
          <p:cNvSpPr/>
          <p:nvPr/>
        </p:nvSpPr>
        <p:spPr bwMode="auto">
          <a:xfrm>
            <a:off x="8479649" y="3227650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5" name="Rectangle 314"/>
          <p:cNvSpPr/>
          <p:nvPr/>
        </p:nvSpPr>
        <p:spPr bwMode="auto">
          <a:xfrm>
            <a:off x="9096291" y="3227650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8" name="Rectangle 317"/>
          <p:cNvSpPr/>
          <p:nvPr/>
        </p:nvSpPr>
        <p:spPr bwMode="auto">
          <a:xfrm>
            <a:off x="7863008" y="387662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9" name="Rectangle 318"/>
          <p:cNvSpPr/>
          <p:nvPr/>
        </p:nvSpPr>
        <p:spPr bwMode="auto">
          <a:xfrm>
            <a:off x="8479649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0" name="Rectangle 319"/>
          <p:cNvSpPr/>
          <p:nvPr/>
        </p:nvSpPr>
        <p:spPr bwMode="auto">
          <a:xfrm>
            <a:off x="9096291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3" name="Rectangle 322"/>
          <p:cNvSpPr/>
          <p:nvPr/>
        </p:nvSpPr>
        <p:spPr bwMode="auto">
          <a:xfrm>
            <a:off x="7863008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4" name="Rectangle 323"/>
          <p:cNvSpPr/>
          <p:nvPr/>
        </p:nvSpPr>
        <p:spPr bwMode="auto">
          <a:xfrm>
            <a:off x="8479649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5" name="Rectangle 324"/>
          <p:cNvSpPr/>
          <p:nvPr/>
        </p:nvSpPr>
        <p:spPr bwMode="auto">
          <a:xfrm>
            <a:off x="9096291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8" name="Rectangle 337"/>
          <p:cNvSpPr/>
          <p:nvPr/>
        </p:nvSpPr>
        <p:spPr bwMode="auto">
          <a:xfrm>
            <a:off x="1695616" y="3891393"/>
            <a:ext cx="1849924" cy="194692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9" name="Rectangle 338"/>
          <p:cNvSpPr/>
          <p:nvPr/>
        </p:nvSpPr>
        <p:spPr bwMode="auto">
          <a:xfrm>
            <a:off x="7863007" y="3891393"/>
            <a:ext cx="616641" cy="6489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2302659" y="2641373"/>
            <a:ext cx="7668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LAYER N					LAYER N+1 </a:t>
            </a:r>
          </a:p>
        </p:txBody>
      </p:sp>
    </p:spTree>
    <p:extLst>
      <p:ext uri="{BB962C8B-B14F-4D97-AF65-F5344CB8AC3E}">
        <p14:creationId xmlns:p14="http://schemas.microsoft.com/office/powerpoint/2010/main" val="6436400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547637" y="320727"/>
            <a:ext cx="10972800" cy="990600"/>
          </a:xfrm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/>
              <a:t>Max Pool Layer: A kind of </a:t>
            </a:r>
            <a:r>
              <a:rPr lang="en-US" dirty="0" err="1"/>
              <a:t>downsampling</a:t>
            </a:r>
            <a:endParaRPr lang="en-US" dirty="0"/>
          </a:p>
        </p:txBody>
      </p:sp>
      <p:sp>
        <p:nvSpPr>
          <p:cNvPr id="46182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47637" y="1212170"/>
            <a:ext cx="8642857" cy="1290017"/>
          </a:xfrm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noAutofit/>
          </a:bodyPr>
          <a:lstStyle/>
          <a:p>
            <a:pPr eaLnBrk="1" hangingPunct="1">
              <a:defRPr/>
            </a:pPr>
            <a:endParaRPr lang="en-US" dirty="0"/>
          </a:p>
          <a:p>
            <a:pPr eaLnBrk="1" hangingPunct="1">
              <a:defRPr/>
            </a:pPr>
            <a:r>
              <a:rPr lang="en-US" sz="3600" dirty="0"/>
              <a:t>Max Pool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351213" y="1917412"/>
            <a:ext cx="184731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sz="32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3067105" y="1695842"/>
                <a:ext cx="5412544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sz="3600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3600" b="0" i="0" smtClean="0">
                          <a:latin typeface="Cambria Math" charset="0"/>
                        </a:rPr>
                        <m:t>max</m:t>
                      </m:r>
                      <m:r>
                        <a:rPr lang="en-US" sz="3600" b="0" i="1" smtClean="0">
                          <a:latin typeface="Cambria Math" charset="0"/>
                        </a:rPr>
                        <m:t>⁡(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,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,…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en-US" sz="36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7105" y="1695842"/>
                <a:ext cx="5412544" cy="55399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/>
          <p:cNvSpPr/>
          <p:nvPr/>
        </p:nvSpPr>
        <p:spPr bwMode="auto">
          <a:xfrm>
            <a:off x="1686018" y="3227650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2302659" y="3227650"/>
            <a:ext cx="616641" cy="64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919301" y="3227650"/>
            <a:ext cx="616641" cy="648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3535940" y="3227650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4152582" y="3227650"/>
            <a:ext cx="616641" cy="64897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Rectangle 12"/>
          <p:cNvSpPr/>
          <p:nvPr/>
        </p:nvSpPr>
        <p:spPr bwMode="auto">
          <a:xfrm>
            <a:off x="1686018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2302659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/>
          <p:cNvSpPr/>
          <p:nvPr/>
        </p:nvSpPr>
        <p:spPr bwMode="auto">
          <a:xfrm>
            <a:off x="2919301" y="3876624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 bwMode="auto">
          <a:xfrm>
            <a:off x="3535940" y="387662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7" name="Rectangle 16"/>
          <p:cNvSpPr/>
          <p:nvPr/>
        </p:nvSpPr>
        <p:spPr bwMode="auto">
          <a:xfrm>
            <a:off x="4152582" y="387662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686018" y="4525597"/>
            <a:ext cx="616641" cy="6489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Rectangle 19"/>
          <p:cNvSpPr/>
          <p:nvPr/>
        </p:nvSpPr>
        <p:spPr bwMode="auto">
          <a:xfrm>
            <a:off x="2302659" y="4525597"/>
            <a:ext cx="616641" cy="6489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Rectangle 21"/>
          <p:cNvSpPr/>
          <p:nvPr/>
        </p:nvSpPr>
        <p:spPr bwMode="auto">
          <a:xfrm>
            <a:off x="2919301" y="4525597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 bwMode="auto">
          <a:xfrm>
            <a:off x="3535940" y="4525597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Rectangle 23"/>
          <p:cNvSpPr/>
          <p:nvPr/>
        </p:nvSpPr>
        <p:spPr bwMode="auto">
          <a:xfrm>
            <a:off x="4152582" y="4525597"/>
            <a:ext cx="616641" cy="6489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Rectangle 39"/>
          <p:cNvSpPr/>
          <p:nvPr/>
        </p:nvSpPr>
        <p:spPr bwMode="auto">
          <a:xfrm>
            <a:off x="1686018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1" name="Rectangle 40"/>
          <p:cNvSpPr/>
          <p:nvPr/>
        </p:nvSpPr>
        <p:spPr bwMode="auto">
          <a:xfrm>
            <a:off x="2302659" y="5174571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2" name="Rectangle 41"/>
          <p:cNvSpPr/>
          <p:nvPr/>
        </p:nvSpPr>
        <p:spPr bwMode="auto">
          <a:xfrm>
            <a:off x="2919301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Rectangle 42"/>
          <p:cNvSpPr/>
          <p:nvPr/>
        </p:nvSpPr>
        <p:spPr bwMode="auto">
          <a:xfrm>
            <a:off x="3535940" y="5174571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4" name="Rectangle 43"/>
          <p:cNvSpPr/>
          <p:nvPr/>
        </p:nvSpPr>
        <p:spPr bwMode="auto">
          <a:xfrm>
            <a:off x="4152582" y="5174571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5" name="Rectangle 44"/>
          <p:cNvSpPr/>
          <p:nvPr/>
        </p:nvSpPr>
        <p:spPr bwMode="auto">
          <a:xfrm>
            <a:off x="1686018" y="582354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6" name="Rectangle 45"/>
          <p:cNvSpPr/>
          <p:nvPr/>
        </p:nvSpPr>
        <p:spPr bwMode="auto">
          <a:xfrm>
            <a:off x="2302659" y="582354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7" name="Rectangle 46"/>
          <p:cNvSpPr/>
          <p:nvPr/>
        </p:nvSpPr>
        <p:spPr bwMode="auto">
          <a:xfrm>
            <a:off x="2919301" y="582354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</p:txBody>
      </p:sp>
      <p:sp>
        <p:nvSpPr>
          <p:cNvPr id="48" name="Rectangle 47"/>
          <p:cNvSpPr/>
          <p:nvPr/>
        </p:nvSpPr>
        <p:spPr bwMode="auto">
          <a:xfrm>
            <a:off x="3535940" y="5823544"/>
            <a:ext cx="616641" cy="6489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9" name="Rectangle 48"/>
          <p:cNvSpPr/>
          <p:nvPr/>
        </p:nvSpPr>
        <p:spPr bwMode="auto">
          <a:xfrm>
            <a:off x="4152582" y="582354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13" name="Rectangle 312"/>
          <p:cNvSpPr/>
          <p:nvPr/>
        </p:nvSpPr>
        <p:spPr bwMode="auto">
          <a:xfrm>
            <a:off x="7863008" y="3227650"/>
            <a:ext cx="616641" cy="64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4" name="Rectangle 313"/>
          <p:cNvSpPr/>
          <p:nvPr/>
        </p:nvSpPr>
        <p:spPr bwMode="auto">
          <a:xfrm>
            <a:off x="8479649" y="3227650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5" name="Rectangle 314"/>
          <p:cNvSpPr/>
          <p:nvPr/>
        </p:nvSpPr>
        <p:spPr bwMode="auto">
          <a:xfrm>
            <a:off x="9096291" y="3227650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8" name="Rectangle 317"/>
          <p:cNvSpPr/>
          <p:nvPr/>
        </p:nvSpPr>
        <p:spPr bwMode="auto">
          <a:xfrm>
            <a:off x="7863008" y="3876624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9" name="Rectangle 318"/>
          <p:cNvSpPr/>
          <p:nvPr/>
        </p:nvSpPr>
        <p:spPr bwMode="auto">
          <a:xfrm>
            <a:off x="8479649" y="387662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  <a:p>
            <a:pPr algn="ctr">
              <a:defRPr/>
            </a:pPr>
            <a:endParaRPr lang="en-US" dirty="0"/>
          </a:p>
        </p:txBody>
      </p:sp>
      <p:sp>
        <p:nvSpPr>
          <p:cNvPr id="320" name="Rectangle 319"/>
          <p:cNvSpPr/>
          <p:nvPr/>
        </p:nvSpPr>
        <p:spPr bwMode="auto">
          <a:xfrm>
            <a:off x="9096291" y="3876624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3" name="Rectangle 322"/>
          <p:cNvSpPr/>
          <p:nvPr/>
        </p:nvSpPr>
        <p:spPr bwMode="auto">
          <a:xfrm>
            <a:off x="7863008" y="4525597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4" name="Rectangle 323"/>
          <p:cNvSpPr/>
          <p:nvPr/>
        </p:nvSpPr>
        <p:spPr bwMode="auto">
          <a:xfrm>
            <a:off x="8479649" y="4525597"/>
            <a:ext cx="616641" cy="64897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5" name="Rectangle 324"/>
          <p:cNvSpPr/>
          <p:nvPr/>
        </p:nvSpPr>
        <p:spPr bwMode="auto">
          <a:xfrm>
            <a:off x="9096291" y="4525597"/>
            <a:ext cx="616641" cy="648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38" name="Rectangle 337"/>
          <p:cNvSpPr/>
          <p:nvPr/>
        </p:nvSpPr>
        <p:spPr bwMode="auto">
          <a:xfrm>
            <a:off x="2919300" y="4532982"/>
            <a:ext cx="1849924" cy="194692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9" name="Rectangle 338"/>
          <p:cNvSpPr/>
          <p:nvPr/>
        </p:nvSpPr>
        <p:spPr bwMode="auto">
          <a:xfrm>
            <a:off x="9096290" y="4532982"/>
            <a:ext cx="616641" cy="6489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2302659" y="2641373"/>
            <a:ext cx="7668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LAYER N					LAYER N+1 </a:t>
            </a:r>
          </a:p>
        </p:txBody>
      </p:sp>
    </p:spTree>
    <p:extLst>
      <p:ext uri="{BB962C8B-B14F-4D97-AF65-F5344CB8AC3E}">
        <p14:creationId xmlns:p14="http://schemas.microsoft.com/office/powerpoint/2010/main" val="19468010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2C3A8-96DC-FA42-93A1-34327F028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kinds of pooling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E971B-0E05-B84B-AF09-4681A8F78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 pooling</a:t>
            </a:r>
          </a:p>
          <a:p>
            <a:endParaRPr lang="en-US" dirty="0"/>
          </a:p>
          <a:p>
            <a:r>
              <a:rPr lang="en-US" dirty="0"/>
              <a:t>Average pooling</a:t>
            </a:r>
          </a:p>
          <a:p>
            <a:endParaRPr lang="en-US" dirty="0"/>
          </a:p>
          <a:p>
            <a:r>
              <a:rPr lang="en-US" dirty="0"/>
              <a:t>When would you want to use each of these? How would you pick?</a:t>
            </a:r>
          </a:p>
        </p:txBody>
      </p:sp>
    </p:spTree>
    <p:extLst>
      <p:ext uri="{BB962C8B-B14F-4D97-AF65-F5344CB8AC3E}">
        <p14:creationId xmlns:p14="http://schemas.microsoft.com/office/powerpoint/2010/main" val="17456661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Reduce your patch size, if you can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a small patch of the spectrogram as input (e.g. 100 by 100 patch of the spectrogram)</a:t>
            </a:r>
          </a:p>
          <a:p>
            <a:r>
              <a:rPr lang="en-US" dirty="0"/>
              <a:t>Reduces the number of model parameters needed</a:t>
            </a:r>
          </a:p>
          <a:p>
            <a:r>
              <a:rPr lang="en-US" dirty="0"/>
              <a:t>Increases the number of training examples 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1000 Spectrograms * 600 patches* 100augmentations =  60 million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3566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40676"/>
            <a:ext cx="10972800" cy="990600"/>
          </a:xfrm>
        </p:spPr>
        <p:txBody>
          <a:bodyPr/>
          <a:lstStyle/>
          <a:p>
            <a:r>
              <a:rPr lang="en-US" dirty="0"/>
              <a:t>So</a:t>
            </a:r>
            <a:r>
              <a:rPr lang="mr-IN" dirty="0"/>
              <a:t>…</a:t>
            </a:r>
            <a:r>
              <a:rPr lang="en-US" dirty="0"/>
              <a:t>what is a convolutional net?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96470" y="1376083"/>
            <a:ext cx="9735671" cy="4983163"/>
          </a:xfrm>
        </p:spPr>
        <p:txBody>
          <a:bodyPr/>
          <a:lstStyle/>
          <a:p>
            <a:r>
              <a:rPr lang="en-US" dirty="0"/>
              <a:t>A network with one or more layers that are feature maps</a:t>
            </a:r>
          </a:p>
          <a:p>
            <a:endParaRPr lang="en-US" dirty="0"/>
          </a:p>
          <a:p>
            <a:r>
              <a:rPr lang="en-US" dirty="0"/>
              <a:t>A layer with feature maps is called a “convolutional layer”</a:t>
            </a:r>
          </a:p>
          <a:p>
            <a:endParaRPr lang="en-US" dirty="0"/>
          </a:p>
          <a:p>
            <a:r>
              <a:rPr lang="en-US" dirty="0"/>
              <a:t>Often, convolutional layers are alternated with pooling layers.</a:t>
            </a:r>
          </a:p>
          <a:p>
            <a:endParaRPr lang="en-US" dirty="0"/>
          </a:p>
          <a:p>
            <a:r>
              <a:rPr lang="en-US" dirty="0"/>
              <a:t>Since these nets have many fewer connections</a:t>
            </a:r>
          </a:p>
          <a:p>
            <a:pPr lvl="1"/>
            <a:r>
              <a:rPr lang="en-US" dirty="0"/>
              <a:t>They train faster</a:t>
            </a:r>
          </a:p>
          <a:p>
            <a:pPr lvl="1"/>
            <a:r>
              <a:rPr lang="en-US" dirty="0"/>
              <a:t>They need fewer training examples</a:t>
            </a:r>
          </a:p>
        </p:txBody>
      </p:sp>
    </p:spTree>
    <p:extLst>
      <p:ext uri="{BB962C8B-B14F-4D97-AF65-F5344CB8AC3E}">
        <p14:creationId xmlns:p14="http://schemas.microsoft.com/office/powerpoint/2010/main" val="714548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2B3E3-A5B2-3E4C-AFE4-759EEB9D6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255"/>
            <a:ext cx="10515600" cy="1325563"/>
          </a:xfrm>
        </p:spPr>
        <p:txBody>
          <a:bodyPr/>
          <a:lstStyle/>
          <a:p>
            <a:r>
              <a:rPr lang="en-US" dirty="0"/>
              <a:t>How does the eye do this?</a:t>
            </a:r>
          </a:p>
        </p:txBody>
      </p:sp>
      <p:pic>
        <p:nvPicPr>
          <p:cNvPr id="180226" name="Picture 2">
            <a:extLst>
              <a:ext uri="{FF2B5EF4-FFF2-40B4-BE49-F238E27FC236}">
                <a16:creationId xmlns:a16="http://schemas.microsoft.com/office/drawing/2014/main" id="{A2D4A166-04B6-6F48-9807-85DC58B6AB0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253331"/>
            <a:ext cx="10271115" cy="5286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2EE890-F715-7B42-A792-325D0D70F594}"/>
              </a:ext>
            </a:extLst>
          </p:cNvPr>
          <p:cNvSpPr txBox="1"/>
          <p:nvPr/>
        </p:nvSpPr>
        <p:spPr>
          <a:xfrm>
            <a:off x="2978728" y="6470413"/>
            <a:ext cx="5582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https://</a:t>
            </a:r>
            <a:r>
              <a:rPr lang="en-US" dirty="0" err="1"/>
              <a:t>askabiologist.asu.edu</a:t>
            </a:r>
            <a:r>
              <a:rPr lang="en-US" dirty="0"/>
              <a:t>/rods-and-cones</a:t>
            </a:r>
          </a:p>
        </p:txBody>
      </p:sp>
    </p:spTree>
    <p:extLst>
      <p:ext uri="{BB962C8B-B14F-4D97-AF65-F5344CB8AC3E}">
        <p14:creationId xmlns:p14="http://schemas.microsoft.com/office/powerpoint/2010/main" val="1055678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2B3E3-A5B2-3E4C-AFE4-759EEB9D6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255"/>
            <a:ext cx="10515600" cy="1325563"/>
          </a:xfrm>
        </p:spPr>
        <p:txBody>
          <a:bodyPr/>
          <a:lstStyle/>
          <a:p>
            <a:r>
              <a:rPr lang="en-US" dirty="0"/>
              <a:t>Limited receptive fields, at multiple levels</a:t>
            </a:r>
          </a:p>
        </p:txBody>
      </p:sp>
      <p:pic>
        <p:nvPicPr>
          <p:cNvPr id="180226" name="Picture 2">
            <a:extLst>
              <a:ext uri="{FF2B5EF4-FFF2-40B4-BE49-F238E27FC236}">
                <a16:creationId xmlns:a16="http://schemas.microsoft.com/office/drawing/2014/main" id="{A2D4A166-04B6-6F48-9807-85DC58B6AB0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48" t="49938" r="18559" b="16251"/>
          <a:stretch/>
        </p:blipFill>
        <p:spPr bwMode="auto">
          <a:xfrm>
            <a:off x="991147" y="1230770"/>
            <a:ext cx="9557457" cy="4906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2EE890-F715-7B42-A792-325D0D70F594}"/>
              </a:ext>
            </a:extLst>
          </p:cNvPr>
          <p:cNvSpPr txBox="1"/>
          <p:nvPr/>
        </p:nvSpPr>
        <p:spPr>
          <a:xfrm>
            <a:off x="2978728" y="6470413"/>
            <a:ext cx="5582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https://</a:t>
            </a:r>
            <a:r>
              <a:rPr lang="en-US" dirty="0" err="1"/>
              <a:t>askabiologist.asu.edu</a:t>
            </a:r>
            <a:r>
              <a:rPr lang="en-US" dirty="0"/>
              <a:t>/rods-and-cones</a:t>
            </a:r>
          </a:p>
        </p:txBody>
      </p:sp>
    </p:spTree>
    <p:extLst>
      <p:ext uri="{BB962C8B-B14F-4D97-AF65-F5344CB8AC3E}">
        <p14:creationId xmlns:p14="http://schemas.microsoft.com/office/powerpoint/2010/main" val="1453801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5"/>
          <p:cNvPicPr>
            <a:picLocks noChangeAspect="1"/>
          </p:cNvPicPr>
          <p:nvPr/>
        </p:nvPicPr>
        <p:blipFill rotWithShape="1">
          <a:blip r:embed="rId2"/>
          <a:srcRect t="7807" b="14715"/>
          <a:stretch/>
        </p:blipFill>
        <p:spPr>
          <a:xfrm>
            <a:off x="2200501" y="3825990"/>
            <a:ext cx="5572148" cy="286590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06941" y="1202872"/>
            <a:ext cx="10126444" cy="1793443"/>
          </a:xfrm>
        </p:spPr>
        <p:txBody>
          <a:bodyPr>
            <a:normAutofit/>
          </a:bodyPr>
          <a:lstStyle/>
          <a:p>
            <a:r>
              <a:rPr lang="en-US" sz="3000" dirty="0"/>
              <a:t>If important features fall within a bounded size region, we can bound the receptive field of each unit to that size.</a:t>
            </a:r>
          </a:p>
          <a:p>
            <a:r>
              <a:rPr lang="en-US" sz="3000" dirty="0"/>
              <a:t>This greatly reduces the number of weights.</a:t>
            </a:r>
          </a:p>
          <a:p>
            <a:endParaRPr lang="en-US" sz="3000" dirty="0"/>
          </a:p>
          <a:p>
            <a:pPr marL="0" indent="0">
              <a:buNone/>
            </a:pPr>
            <a:endParaRPr lang="en-US" sz="30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690880" y="15254"/>
            <a:ext cx="10972800" cy="990600"/>
          </a:xfrm>
        </p:spPr>
        <p:txBody>
          <a:bodyPr/>
          <a:lstStyle/>
          <a:p>
            <a:r>
              <a:rPr lang="en-US" dirty="0"/>
              <a:t>Small Fixed Windows (filter size/receptive field)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489980" y="3027573"/>
            <a:ext cx="1603717" cy="2450037"/>
            <a:chOff x="2489980" y="3027573"/>
            <a:chExt cx="1603717" cy="2450037"/>
          </a:xfrm>
        </p:grpSpPr>
        <p:grpSp>
          <p:nvGrpSpPr>
            <p:cNvPr id="312" name="Group 311"/>
            <p:cNvGrpSpPr/>
            <p:nvPr/>
          </p:nvGrpSpPr>
          <p:grpSpPr>
            <a:xfrm>
              <a:off x="3043772" y="3027573"/>
              <a:ext cx="517101" cy="371442"/>
              <a:chOff x="9265692" y="1650780"/>
              <a:chExt cx="793630" cy="684621"/>
            </a:xfrm>
          </p:grpSpPr>
          <p:sp>
            <p:nvSpPr>
              <p:cNvPr id="316" name="Freeform 315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Oval 316"/>
              <p:cNvSpPr/>
              <p:nvPr/>
            </p:nvSpPr>
            <p:spPr>
              <a:xfrm>
                <a:off x="9265692" y="1650780"/>
                <a:ext cx="793630" cy="684621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7" name="Rectangle 66"/>
            <p:cNvSpPr/>
            <p:nvPr/>
          </p:nvSpPr>
          <p:spPr>
            <a:xfrm>
              <a:off x="2489980" y="4228677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ight Arrow 7"/>
            <p:cNvSpPr/>
            <p:nvPr/>
          </p:nvSpPr>
          <p:spPr>
            <a:xfrm rot="16200000">
              <a:off x="2901376" y="3631792"/>
              <a:ext cx="759760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3470342" y="3027573"/>
            <a:ext cx="1603717" cy="2890051"/>
            <a:chOff x="2489980" y="3027573"/>
            <a:chExt cx="1603717" cy="2890051"/>
          </a:xfrm>
        </p:grpSpPr>
        <p:grpSp>
          <p:nvGrpSpPr>
            <p:cNvPr id="80" name="Group 79"/>
            <p:cNvGrpSpPr/>
            <p:nvPr/>
          </p:nvGrpSpPr>
          <p:grpSpPr>
            <a:xfrm>
              <a:off x="3043772" y="3027573"/>
              <a:ext cx="517101" cy="371442"/>
              <a:chOff x="9265692" y="1650780"/>
              <a:chExt cx="793630" cy="684621"/>
            </a:xfrm>
          </p:grpSpPr>
          <p:sp>
            <p:nvSpPr>
              <p:cNvPr id="83" name="Freeform 82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9265692" y="1650780"/>
                <a:ext cx="793630" cy="684621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1" name="Rectangle 80"/>
            <p:cNvSpPr/>
            <p:nvPr/>
          </p:nvSpPr>
          <p:spPr>
            <a:xfrm>
              <a:off x="2489980" y="4668691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ight Arrow 81"/>
            <p:cNvSpPr/>
            <p:nvPr/>
          </p:nvSpPr>
          <p:spPr>
            <a:xfrm rot="16200000">
              <a:off x="2667410" y="3865757"/>
              <a:ext cx="1227691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4589801" y="3021527"/>
            <a:ext cx="1603717" cy="2450037"/>
            <a:chOff x="2489980" y="3027573"/>
            <a:chExt cx="1603717" cy="2450037"/>
          </a:xfrm>
        </p:grpSpPr>
        <p:grpSp>
          <p:nvGrpSpPr>
            <p:cNvPr id="86" name="Group 85"/>
            <p:cNvGrpSpPr/>
            <p:nvPr/>
          </p:nvGrpSpPr>
          <p:grpSpPr>
            <a:xfrm>
              <a:off x="3043772" y="3027573"/>
              <a:ext cx="517101" cy="371442"/>
              <a:chOff x="9265692" y="1650780"/>
              <a:chExt cx="793630" cy="684621"/>
            </a:xfrm>
          </p:grpSpPr>
          <p:sp>
            <p:nvSpPr>
              <p:cNvPr id="89" name="Freeform 88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9265692" y="1650780"/>
                <a:ext cx="793630" cy="684621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7" name="Rectangle 86"/>
            <p:cNvSpPr/>
            <p:nvPr/>
          </p:nvSpPr>
          <p:spPr>
            <a:xfrm>
              <a:off x="2489980" y="4228677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ight Arrow 87"/>
            <p:cNvSpPr/>
            <p:nvPr/>
          </p:nvSpPr>
          <p:spPr>
            <a:xfrm rot="16200000">
              <a:off x="2901376" y="3631792"/>
              <a:ext cx="759760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5598704" y="3022904"/>
            <a:ext cx="1603717" cy="2900205"/>
            <a:chOff x="2489980" y="3027573"/>
            <a:chExt cx="1603717" cy="2900205"/>
          </a:xfrm>
        </p:grpSpPr>
        <p:grpSp>
          <p:nvGrpSpPr>
            <p:cNvPr id="92" name="Group 91"/>
            <p:cNvGrpSpPr/>
            <p:nvPr/>
          </p:nvGrpSpPr>
          <p:grpSpPr>
            <a:xfrm>
              <a:off x="3043772" y="3027573"/>
              <a:ext cx="517101" cy="371442"/>
              <a:chOff x="9265692" y="1650776"/>
              <a:chExt cx="793630" cy="684620"/>
            </a:xfrm>
          </p:grpSpPr>
          <p:sp>
            <p:nvSpPr>
              <p:cNvPr id="95" name="Freeform 94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9265692" y="1650776"/>
                <a:ext cx="793630" cy="68462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3" name="Rectangle 92"/>
            <p:cNvSpPr/>
            <p:nvPr/>
          </p:nvSpPr>
          <p:spPr>
            <a:xfrm>
              <a:off x="2489980" y="4678845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ight Arrow 93"/>
            <p:cNvSpPr/>
            <p:nvPr/>
          </p:nvSpPr>
          <p:spPr>
            <a:xfrm rot="16200000">
              <a:off x="2665076" y="3868092"/>
              <a:ext cx="1232360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091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5"/>
          <p:cNvPicPr>
            <a:picLocks noChangeAspect="1"/>
          </p:cNvPicPr>
          <p:nvPr/>
        </p:nvPicPr>
        <p:blipFill rotWithShape="1">
          <a:blip r:embed="rId2"/>
          <a:srcRect t="7807" b="14715"/>
          <a:stretch/>
        </p:blipFill>
        <p:spPr>
          <a:xfrm>
            <a:off x="2200501" y="3825990"/>
            <a:ext cx="5572148" cy="286590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4993" y="1033771"/>
            <a:ext cx="11535005" cy="17654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If a feature is good to find in one region, it may be good to find in other regions.</a:t>
            </a:r>
          </a:p>
          <a:p>
            <a:r>
              <a:rPr lang="en-US" dirty="0"/>
              <a:t>Units look for the same feature if they share weights. </a:t>
            </a:r>
          </a:p>
          <a:p>
            <a:r>
              <a:rPr lang="en-US" dirty="0"/>
              <a:t>A set of units that share weights is a feature map (aka ”channel”)</a:t>
            </a:r>
          </a:p>
          <a:p>
            <a:endParaRPr lang="en-US" sz="3000" dirty="0"/>
          </a:p>
          <a:p>
            <a:pPr marL="0" indent="0">
              <a:buNone/>
            </a:pPr>
            <a:endParaRPr lang="en-US" sz="30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690880" y="15254"/>
            <a:ext cx="10972800" cy="990600"/>
          </a:xfrm>
        </p:spPr>
        <p:txBody>
          <a:bodyPr/>
          <a:lstStyle/>
          <a:p>
            <a:r>
              <a:rPr lang="en-US" dirty="0"/>
              <a:t>Shared weights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489980" y="3027573"/>
            <a:ext cx="1603717" cy="2450037"/>
            <a:chOff x="2489980" y="3027573"/>
            <a:chExt cx="1603717" cy="2450037"/>
          </a:xfrm>
        </p:grpSpPr>
        <p:grpSp>
          <p:nvGrpSpPr>
            <p:cNvPr id="312" name="Group 311"/>
            <p:cNvGrpSpPr/>
            <p:nvPr/>
          </p:nvGrpSpPr>
          <p:grpSpPr>
            <a:xfrm>
              <a:off x="3043772" y="3027573"/>
              <a:ext cx="517101" cy="371442"/>
              <a:chOff x="9265692" y="1650780"/>
              <a:chExt cx="793630" cy="684621"/>
            </a:xfrm>
          </p:grpSpPr>
          <p:sp>
            <p:nvSpPr>
              <p:cNvPr id="316" name="Freeform 315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Oval 316"/>
              <p:cNvSpPr/>
              <p:nvPr/>
            </p:nvSpPr>
            <p:spPr>
              <a:xfrm>
                <a:off x="9265692" y="1650780"/>
                <a:ext cx="793630" cy="684621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7" name="Rectangle 66"/>
            <p:cNvSpPr/>
            <p:nvPr/>
          </p:nvSpPr>
          <p:spPr>
            <a:xfrm>
              <a:off x="2489980" y="4228677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ight Arrow 7"/>
            <p:cNvSpPr/>
            <p:nvPr/>
          </p:nvSpPr>
          <p:spPr>
            <a:xfrm rot="16200000">
              <a:off x="2901376" y="3631792"/>
              <a:ext cx="759760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3470342" y="3027573"/>
            <a:ext cx="1603717" cy="2890051"/>
            <a:chOff x="2489980" y="3027573"/>
            <a:chExt cx="1603717" cy="2890051"/>
          </a:xfrm>
        </p:grpSpPr>
        <p:grpSp>
          <p:nvGrpSpPr>
            <p:cNvPr id="80" name="Group 79"/>
            <p:cNvGrpSpPr/>
            <p:nvPr/>
          </p:nvGrpSpPr>
          <p:grpSpPr>
            <a:xfrm>
              <a:off x="3043772" y="3027573"/>
              <a:ext cx="517101" cy="371442"/>
              <a:chOff x="9265692" y="1650780"/>
              <a:chExt cx="793630" cy="684621"/>
            </a:xfrm>
          </p:grpSpPr>
          <p:sp>
            <p:nvSpPr>
              <p:cNvPr id="83" name="Freeform 82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9265692" y="1650780"/>
                <a:ext cx="793630" cy="684621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1" name="Rectangle 80"/>
            <p:cNvSpPr/>
            <p:nvPr/>
          </p:nvSpPr>
          <p:spPr>
            <a:xfrm>
              <a:off x="2489980" y="4668691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ight Arrow 81"/>
            <p:cNvSpPr/>
            <p:nvPr/>
          </p:nvSpPr>
          <p:spPr>
            <a:xfrm rot="16200000">
              <a:off x="2667410" y="3865757"/>
              <a:ext cx="1227691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4589801" y="3021527"/>
            <a:ext cx="1603717" cy="2450037"/>
            <a:chOff x="2489980" y="3027573"/>
            <a:chExt cx="1603717" cy="2450037"/>
          </a:xfrm>
        </p:grpSpPr>
        <p:grpSp>
          <p:nvGrpSpPr>
            <p:cNvPr id="86" name="Group 85"/>
            <p:cNvGrpSpPr/>
            <p:nvPr/>
          </p:nvGrpSpPr>
          <p:grpSpPr>
            <a:xfrm>
              <a:off x="3043772" y="3027573"/>
              <a:ext cx="517101" cy="371442"/>
              <a:chOff x="9265692" y="1650780"/>
              <a:chExt cx="793630" cy="684621"/>
            </a:xfrm>
          </p:grpSpPr>
          <p:sp>
            <p:nvSpPr>
              <p:cNvPr id="89" name="Freeform 88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9265692" y="1650780"/>
                <a:ext cx="793630" cy="684621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7" name="Rectangle 86"/>
            <p:cNvSpPr/>
            <p:nvPr/>
          </p:nvSpPr>
          <p:spPr>
            <a:xfrm>
              <a:off x="2489980" y="4228677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ight Arrow 87"/>
            <p:cNvSpPr/>
            <p:nvPr/>
          </p:nvSpPr>
          <p:spPr>
            <a:xfrm rot="16200000">
              <a:off x="2901376" y="3631792"/>
              <a:ext cx="759760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5598704" y="3022904"/>
            <a:ext cx="1603717" cy="2900205"/>
            <a:chOff x="2489980" y="3027573"/>
            <a:chExt cx="1603717" cy="2900205"/>
          </a:xfrm>
        </p:grpSpPr>
        <p:grpSp>
          <p:nvGrpSpPr>
            <p:cNvPr id="92" name="Group 91"/>
            <p:cNvGrpSpPr/>
            <p:nvPr/>
          </p:nvGrpSpPr>
          <p:grpSpPr>
            <a:xfrm>
              <a:off x="3043772" y="3027573"/>
              <a:ext cx="517101" cy="371442"/>
              <a:chOff x="9265692" y="1650776"/>
              <a:chExt cx="793630" cy="684620"/>
            </a:xfrm>
          </p:grpSpPr>
          <p:sp>
            <p:nvSpPr>
              <p:cNvPr id="95" name="Freeform 94"/>
              <p:cNvSpPr/>
              <p:nvPr/>
            </p:nvSpPr>
            <p:spPr>
              <a:xfrm>
                <a:off x="9404636" y="1808253"/>
                <a:ext cx="515742" cy="369674"/>
              </a:xfrm>
              <a:custGeom>
                <a:avLst/>
                <a:gdLst>
                  <a:gd name="connsiteX0" fmla="*/ 0 w 867905"/>
                  <a:gd name="connsiteY0" fmla="*/ 356844 h 365279"/>
                  <a:gd name="connsiteX1" fmla="*/ 356461 w 867905"/>
                  <a:gd name="connsiteY1" fmla="*/ 325847 h 365279"/>
                  <a:gd name="connsiteX2" fmla="*/ 464949 w 867905"/>
                  <a:gd name="connsiteY2" fmla="*/ 46877 h 365279"/>
                  <a:gd name="connsiteX3" fmla="*/ 867905 w 867905"/>
                  <a:gd name="connsiteY3" fmla="*/ 382 h 365279"/>
                  <a:gd name="connsiteX4" fmla="*/ 867905 w 867905"/>
                  <a:gd name="connsiteY4" fmla="*/ 382 h 365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905" h="365279">
                    <a:moveTo>
                      <a:pt x="0" y="356844"/>
                    </a:moveTo>
                    <a:cubicBezTo>
                      <a:pt x="139485" y="367176"/>
                      <a:pt x="278970" y="377508"/>
                      <a:pt x="356461" y="325847"/>
                    </a:cubicBezTo>
                    <a:cubicBezTo>
                      <a:pt x="433953" y="274186"/>
                      <a:pt x="379708" y="101121"/>
                      <a:pt x="464949" y="46877"/>
                    </a:cubicBezTo>
                    <a:cubicBezTo>
                      <a:pt x="550190" y="-7367"/>
                      <a:pt x="867905" y="382"/>
                      <a:pt x="867905" y="382"/>
                    </a:cubicBezTo>
                    <a:lnTo>
                      <a:pt x="867905" y="382"/>
                    </a:lnTo>
                  </a:path>
                </a:pathLst>
              </a:cu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9265692" y="1650776"/>
                <a:ext cx="793630" cy="68462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3" name="Rectangle 92"/>
            <p:cNvSpPr/>
            <p:nvPr/>
          </p:nvSpPr>
          <p:spPr>
            <a:xfrm>
              <a:off x="2489980" y="4678845"/>
              <a:ext cx="1603717" cy="1248933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ight Arrow 93"/>
            <p:cNvSpPr/>
            <p:nvPr/>
          </p:nvSpPr>
          <p:spPr>
            <a:xfrm rot="16200000">
              <a:off x="2665076" y="3868092"/>
              <a:ext cx="1232360" cy="378176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2030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/>
          <p:cNvGrpSpPr/>
          <p:nvPr/>
        </p:nvGrpSpPr>
        <p:grpSpPr>
          <a:xfrm>
            <a:off x="787486" y="1213175"/>
            <a:ext cx="2432737" cy="2860741"/>
            <a:chOff x="787486" y="1213175"/>
            <a:chExt cx="2432737" cy="2860741"/>
          </a:xfrm>
        </p:grpSpPr>
        <p:sp>
          <p:nvSpPr>
            <p:cNvPr id="6" name="Rectangle 5"/>
            <p:cNvSpPr/>
            <p:nvPr/>
          </p:nvSpPr>
          <p:spPr bwMode="auto">
            <a:xfrm>
              <a:off x="787486" y="1736994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1274033" y="1736994"/>
              <a:ext cx="486547" cy="46738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1760582" y="1736994"/>
              <a:ext cx="486547" cy="467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2247127" y="1736994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2733676" y="1736994"/>
              <a:ext cx="486547" cy="46738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787486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274033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1760582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2247127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2733676" y="2204379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787486" y="2671763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274033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1760582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247127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2733676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787486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1274033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1760582" y="3139147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247127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2733676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787486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1274033" y="3606531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760582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2247127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733676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274033" y="1213175"/>
              <a:ext cx="14596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Input X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that feature map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7530475" y="1794623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791142" y="1718052"/>
            <a:ext cx="1459643" cy="14021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4225944" y="4431072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  <a:blipFill>
                <a:blip r:embed="rId2"/>
                <a:stretch>
                  <a:fillRect l="-2310" t="-118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4615384" y="2419129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ontent Placeholder 3"/>
          <p:cNvSpPr txBox="1">
            <a:spLocks/>
          </p:cNvSpPr>
          <p:nvPr/>
        </p:nvSpPr>
        <p:spPr>
          <a:xfrm>
            <a:off x="3011296" y="1299502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(AKA: filter or kernel or feature)</a:t>
            </a:r>
          </a:p>
        </p:txBody>
      </p:sp>
      <p:sp>
        <p:nvSpPr>
          <p:cNvPr id="82" name="Oval 81"/>
          <p:cNvSpPr/>
          <p:nvPr/>
        </p:nvSpPr>
        <p:spPr>
          <a:xfrm>
            <a:off x="3784209" y="3042525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/>
          <p:cNvGrpSpPr/>
          <p:nvPr/>
        </p:nvGrpSpPr>
        <p:grpSpPr>
          <a:xfrm>
            <a:off x="4615382" y="5063367"/>
            <a:ext cx="1441203" cy="1365451"/>
            <a:chOff x="7344879" y="4539664"/>
            <a:chExt cx="1849925" cy="1946922"/>
          </a:xfrm>
        </p:grpSpPr>
        <p:sp>
          <p:nvSpPr>
            <p:cNvPr id="95" name="Rectangle 94"/>
            <p:cNvSpPr/>
            <p:nvPr/>
          </p:nvSpPr>
          <p:spPr bwMode="auto">
            <a:xfrm>
              <a:off x="7344880" y="4539665"/>
              <a:ext cx="616641" cy="64897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6" name="Rectangle 95"/>
            <p:cNvSpPr/>
            <p:nvPr/>
          </p:nvSpPr>
          <p:spPr bwMode="auto">
            <a:xfrm>
              <a:off x="7961521" y="4539665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8578163" y="4539665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8" name="Rectangle 97"/>
            <p:cNvSpPr/>
            <p:nvPr/>
          </p:nvSpPr>
          <p:spPr bwMode="auto">
            <a:xfrm>
              <a:off x="7344880" y="5188639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9" name="Rectangle 98"/>
            <p:cNvSpPr/>
            <p:nvPr/>
          </p:nvSpPr>
          <p:spPr bwMode="auto">
            <a:xfrm>
              <a:off x="7961521" y="5188639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0" name="Rectangle 99"/>
            <p:cNvSpPr/>
            <p:nvPr/>
          </p:nvSpPr>
          <p:spPr bwMode="auto">
            <a:xfrm>
              <a:off x="8578163" y="5188639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1" name="Rectangle 100"/>
            <p:cNvSpPr/>
            <p:nvPr/>
          </p:nvSpPr>
          <p:spPr bwMode="auto">
            <a:xfrm>
              <a:off x="7344880" y="5837612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2" name="Rectangle 101"/>
            <p:cNvSpPr/>
            <p:nvPr/>
          </p:nvSpPr>
          <p:spPr bwMode="auto">
            <a:xfrm>
              <a:off x="7961521" y="5837612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3" name="Rectangle 102"/>
            <p:cNvSpPr/>
            <p:nvPr/>
          </p:nvSpPr>
          <p:spPr bwMode="auto">
            <a:xfrm>
              <a:off x="8578163" y="5837612"/>
              <a:ext cx="616641" cy="6489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4" name="Rectangle 103"/>
            <p:cNvSpPr/>
            <p:nvPr/>
          </p:nvSpPr>
          <p:spPr bwMode="auto">
            <a:xfrm>
              <a:off x="7344879" y="4539664"/>
              <a:ext cx="616641" cy="648974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05" name="Down Arrow 104"/>
          <p:cNvSpPr/>
          <p:nvPr/>
        </p:nvSpPr>
        <p:spPr>
          <a:xfrm>
            <a:off x="9049377" y="4230278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6797364" y="5369203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/>
          <p:cNvSpPr/>
          <p:nvPr/>
        </p:nvSpPr>
        <p:spPr bwMode="auto">
          <a:xfrm>
            <a:off x="8451759" y="241912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2" name="Rectangle 111"/>
          <p:cNvSpPr/>
          <p:nvPr/>
        </p:nvSpPr>
        <p:spPr bwMode="auto">
          <a:xfrm>
            <a:off x="8932159" y="241912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3" name="Rectangle 112"/>
          <p:cNvSpPr/>
          <p:nvPr/>
        </p:nvSpPr>
        <p:spPr bwMode="auto">
          <a:xfrm>
            <a:off x="9412561" y="2419129"/>
            <a:ext cx="480400" cy="4551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4" name="Rectangle 113"/>
          <p:cNvSpPr/>
          <p:nvPr/>
        </p:nvSpPr>
        <p:spPr bwMode="auto">
          <a:xfrm>
            <a:off x="8451759" y="287427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5" name="Rectangle 114"/>
          <p:cNvSpPr/>
          <p:nvPr/>
        </p:nvSpPr>
        <p:spPr bwMode="auto">
          <a:xfrm>
            <a:off x="8932159" y="2874279"/>
            <a:ext cx="480400" cy="455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6" name="Rectangle 115"/>
          <p:cNvSpPr/>
          <p:nvPr/>
        </p:nvSpPr>
        <p:spPr bwMode="auto">
          <a:xfrm>
            <a:off x="9412561" y="287427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7" name="Rectangle 116"/>
          <p:cNvSpPr/>
          <p:nvPr/>
        </p:nvSpPr>
        <p:spPr bwMode="auto">
          <a:xfrm>
            <a:off x="8451759" y="3329429"/>
            <a:ext cx="480400" cy="455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8" name="Rectangle 117"/>
          <p:cNvSpPr/>
          <p:nvPr/>
        </p:nvSpPr>
        <p:spPr bwMode="auto">
          <a:xfrm>
            <a:off x="8932159" y="332942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9" name="Rectangle 118"/>
          <p:cNvSpPr/>
          <p:nvPr/>
        </p:nvSpPr>
        <p:spPr bwMode="auto">
          <a:xfrm>
            <a:off x="9412561" y="3329429"/>
            <a:ext cx="480400" cy="455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0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/>
          <p:cNvGrpSpPr/>
          <p:nvPr/>
        </p:nvGrpSpPr>
        <p:grpSpPr>
          <a:xfrm>
            <a:off x="787486" y="1213175"/>
            <a:ext cx="2432737" cy="2860741"/>
            <a:chOff x="787486" y="1213175"/>
            <a:chExt cx="2432737" cy="2860741"/>
          </a:xfrm>
        </p:grpSpPr>
        <p:sp>
          <p:nvSpPr>
            <p:cNvPr id="6" name="Rectangle 5"/>
            <p:cNvSpPr/>
            <p:nvPr/>
          </p:nvSpPr>
          <p:spPr bwMode="auto">
            <a:xfrm>
              <a:off x="787486" y="1736994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1274033" y="1736994"/>
              <a:ext cx="486547" cy="46738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1760582" y="1736994"/>
              <a:ext cx="486547" cy="4673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2247127" y="1736994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2733676" y="1736994"/>
              <a:ext cx="486547" cy="46738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787486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274033" y="2204379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1760582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2247127" y="2204379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2733676" y="2204379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787486" y="2671763"/>
              <a:ext cx="486547" cy="46738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274033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1760582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247127" y="2671763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2733676" y="2671763"/>
              <a:ext cx="486547" cy="4673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787486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1274033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1760582" y="3139147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247127" y="3139147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2733676" y="3139147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787486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1274033" y="3606531"/>
              <a:ext cx="486547" cy="46738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760582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  <a:p>
              <a:pPr algn="ctr">
                <a:defRPr/>
              </a:pPr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2247127" y="3606531"/>
              <a:ext cx="486547" cy="4673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733676" y="3606531"/>
              <a:ext cx="486547" cy="4673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274033" y="1213175"/>
              <a:ext cx="14596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Input X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that feature map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1250661" y="1731918"/>
            <a:ext cx="1459643" cy="14021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ontent Placeholder 43"/>
              <p:cNvSpPr>
                <a:spLocks noGrp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A shared activation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𝑤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4" name="Content Placeholder 4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3"/>
              </p:nvPr>
            </p:nvSpPr>
            <p:spPr>
              <a:xfrm>
                <a:off x="7524867" y="5252759"/>
                <a:ext cx="3836592" cy="948484"/>
              </a:xfrm>
              <a:blipFill rotWithShape="0">
                <a:blip r:embed="rId2"/>
                <a:stretch>
                  <a:fillRect l="-2381" t="-122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8" name="Group 107"/>
          <p:cNvGrpSpPr/>
          <p:nvPr/>
        </p:nvGrpSpPr>
        <p:grpSpPr>
          <a:xfrm>
            <a:off x="4615384" y="2419129"/>
            <a:ext cx="1441202" cy="1365450"/>
            <a:chOff x="4615384" y="2419129"/>
            <a:chExt cx="1441202" cy="1365450"/>
          </a:xfrm>
        </p:grpSpPr>
        <p:sp>
          <p:nvSpPr>
            <p:cNvPr id="57" name="Rectangle 56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Rectangle 59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3" name="Rectangle 62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4" name="Rectangle 63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5" name="Rectangle 64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</m:oMath>
                  </m:oMathPara>
                </a14:m>
                <a:endParaRPr lang="en-US" sz="5000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1298" y="2757162"/>
                <a:ext cx="623569" cy="76944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2" name="Oval 81"/>
          <p:cNvSpPr/>
          <p:nvPr/>
        </p:nvSpPr>
        <p:spPr>
          <a:xfrm>
            <a:off x="3784209" y="3042525"/>
            <a:ext cx="143007" cy="11865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9049377" y="4230278"/>
            <a:ext cx="390045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Down Arrow 106"/>
          <p:cNvSpPr/>
          <p:nvPr/>
        </p:nvSpPr>
        <p:spPr>
          <a:xfrm rot="5400000">
            <a:off x="6797364" y="5369203"/>
            <a:ext cx="382384" cy="71559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0" name="Group 109"/>
          <p:cNvGrpSpPr/>
          <p:nvPr/>
        </p:nvGrpSpPr>
        <p:grpSpPr>
          <a:xfrm>
            <a:off x="8451759" y="2419129"/>
            <a:ext cx="1441202" cy="1365450"/>
            <a:chOff x="4615384" y="2419129"/>
            <a:chExt cx="1441202" cy="1365450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46153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5095784" y="24191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5576186" y="24191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4615384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5095784" y="287427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5576186" y="287427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4615384" y="3329429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8" name="Rectangle 117"/>
            <p:cNvSpPr/>
            <p:nvPr/>
          </p:nvSpPr>
          <p:spPr bwMode="auto">
            <a:xfrm>
              <a:off x="5095784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19" name="Rectangle 118"/>
            <p:cNvSpPr/>
            <p:nvPr/>
          </p:nvSpPr>
          <p:spPr bwMode="auto">
            <a:xfrm>
              <a:off x="5576186" y="3329429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615383" y="5063368"/>
            <a:ext cx="1441202" cy="1365450"/>
            <a:chOff x="4615383" y="5063368"/>
            <a:chExt cx="1441202" cy="1365450"/>
          </a:xfrm>
        </p:grpSpPr>
        <p:sp>
          <p:nvSpPr>
            <p:cNvPr id="71" name="Rectangle 70"/>
            <p:cNvSpPr/>
            <p:nvPr/>
          </p:nvSpPr>
          <p:spPr bwMode="auto">
            <a:xfrm>
              <a:off x="4615383" y="5063368"/>
              <a:ext cx="480400" cy="455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2" name="Rectangle 71"/>
            <p:cNvSpPr/>
            <p:nvPr/>
          </p:nvSpPr>
          <p:spPr bwMode="auto">
            <a:xfrm>
              <a:off x="5095783" y="5063368"/>
              <a:ext cx="480400" cy="45515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3" name="Rectangle 72"/>
            <p:cNvSpPr/>
            <p:nvPr/>
          </p:nvSpPr>
          <p:spPr bwMode="auto">
            <a:xfrm>
              <a:off x="5576185" y="506336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4" name="Rectangle 73"/>
            <p:cNvSpPr/>
            <p:nvPr/>
          </p:nvSpPr>
          <p:spPr bwMode="auto">
            <a:xfrm>
              <a:off x="4615383" y="551851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5" name="Rectangle 74"/>
            <p:cNvSpPr/>
            <p:nvPr/>
          </p:nvSpPr>
          <p:spPr bwMode="auto">
            <a:xfrm>
              <a:off x="5095783" y="551851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6" name="Rectangle 75"/>
            <p:cNvSpPr/>
            <p:nvPr/>
          </p:nvSpPr>
          <p:spPr bwMode="auto">
            <a:xfrm>
              <a:off x="5576185" y="551851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7" name="Rectangle 76"/>
            <p:cNvSpPr/>
            <p:nvPr/>
          </p:nvSpPr>
          <p:spPr bwMode="auto">
            <a:xfrm>
              <a:off x="4615383" y="597366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8" name="Rectangle 77"/>
            <p:cNvSpPr/>
            <p:nvPr/>
          </p:nvSpPr>
          <p:spPr bwMode="auto">
            <a:xfrm>
              <a:off x="5095783" y="597366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9" name="Rectangle 78"/>
            <p:cNvSpPr/>
            <p:nvPr/>
          </p:nvSpPr>
          <p:spPr bwMode="auto">
            <a:xfrm>
              <a:off x="5576185" y="5973668"/>
              <a:ext cx="480400" cy="4551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80" name="Rectangle 79"/>
          <p:cNvSpPr/>
          <p:nvPr/>
        </p:nvSpPr>
        <p:spPr bwMode="auto">
          <a:xfrm>
            <a:off x="5095781" y="5065300"/>
            <a:ext cx="480400" cy="4551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3" name="Content Placeholder 3"/>
          <p:cNvSpPr>
            <a:spLocks noGrp="1"/>
          </p:cNvSpPr>
          <p:nvPr>
            <p:ph sz="quarter" idx="2"/>
          </p:nvPr>
        </p:nvSpPr>
        <p:spPr>
          <a:xfrm>
            <a:off x="7530475" y="1794623"/>
            <a:ext cx="3427847" cy="515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Filtered values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4225944" y="4431072"/>
            <a:ext cx="2404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Feature map</a:t>
            </a:r>
            <a:endParaRPr lang="en-US" sz="3200" dirty="0"/>
          </a:p>
        </p:txBody>
      </p:sp>
      <p:sp>
        <p:nvSpPr>
          <p:cNvPr id="85" name="Content Placeholder 3">
            <a:extLst>
              <a:ext uri="{FF2B5EF4-FFF2-40B4-BE49-F238E27FC236}">
                <a16:creationId xmlns:a16="http://schemas.microsoft.com/office/drawing/2014/main" id="{0B694D74-BA17-8D4D-8106-CFCEF5A11215}"/>
              </a:ext>
            </a:extLst>
          </p:cNvPr>
          <p:cNvSpPr txBox="1">
            <a:spLocks/>
          </p:cNvSpPr>
          <p:nvPr/>
        </p:nvSpPr>
        <p:spPr>
          <a:xfrm>
            <a:off x="3011296" y="1299502"/>
            <a:ext cx="5162843" cy="134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The shared weights W</a:t>
            </a:r>
          </a:p>
          <a:p>
            <a:pPr marL="0" indent="0" algn="ctr">
              <a:buFont typeface="Arial"/>
              <a:buNone/>
            </a:pPr>
            <a:r>
              <a:rPr lang="en-US" dirty="0"/>
              <a:t>(AKA: filter or kernel or feature)</a:t>
            </a:r>
          </a:p>
        </p:txBody>
      </p:sp>
    </p:spTree>
    <p:extLst>
      <p:ext uri="{BB962C8B-B14F-4D97-AF65-F5344CB8AC3E}">
        <p14:creationId xmlns:p14="http://schemas.microsoft.com/office/powerpoint/2010/main" val="2145060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14510</TotalTime>
  <Words>1271</Words>
  <Application>Microsoft Macintosh PowerPoint</Application>
  <PresentationFormat>Widescreen</PresentationFormat>
  <Paragraphs>427</Paragraphs>
  <Slides>37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Times New Roman</vt:lpstr>
      <vt:lpstr>Office Theme</vt:lpstr>
      <vt:lpstr>Convolutional networks </vt:lpstr>
      <vt:lpstr>How big is that image?</vt:lpstr>
      <vt:lpstr>How many weights in a fully connected net?</vt:lpstr>
      <vt:lpstr>How does the eye do this?</vt:lpstr>
      <vt:lpstr>Limited receptive fields, at multiple levels</vt:lpstr>
      <vt:lpstr>Small Fixed Windows (filter size/receptive field)</vt:lpstr>
      <vt:lpstr>Shared weights </vt:lpstr>
      <vt:lpstr>Building that feature map</vt:lpstr>
      <vt:lpstr>Building that feature map</vt:lpstr>
      <vt:lpstr>Building that feature map</vt:lpstr>
      <vt:lpstr>Building that feature map</vt:lpstr>
      <vt:lpstr>Multiple Feature Maps</vt:lpstr>
      <vt:lpstr>Stride</vt:lpstr>
      <vt:lpstr>Let’s make that stride = 2</vt:lpstr>
      <vt:lpstr>Let’s make that stride = 2</vt:lpstr>
      <vt:lpstr>Let’s make that stride = 2</vt:lpstr>
      <vt:lpstr>Let’s make that stride = 2</vt:lpstr>
      <vt:lpstr>Padding</vt:lpstr>
      <vt:lpstr>Stride = 2, Padding = 1</vt:lpstr>
      <vt:lpstr>Stride = 2, Padding = 1</vt:lpstr>
      <vt:lpstr>Stride = 2, Padding = 1</vt:lpstr>
      <vt:lpstr>Stride = 2, Padding = 1</vt:lpstr>
      <vt:lpstr>Dilation</vt:lpstr>
      <vt:lpstr>Stride = 2, Padding = 1, Dilation = 2</vt:lpstr>
      <vt:lpstr>Stride = 2, Padding = 1, Dilation = 2</vt:lpstr>
      <vt:lpstr>Stride = 2, Padding = 1, Dilation = 2</vt:lpstr>
      <vt:lpstr>Channels</vt:lpstr>
      <vt:lpstr>How many weights in a convolutional net?</vt:lpstr>
      <vt:lpstr>Is that enough reduction?</vt:lpstr>
      <vt:lpstr>Max Pool Layer: A kind of downsampling</vt:lpstr>
      <vt:lpstr>Max Pool Layer: A kind of downsampling</vt:lpstr>
      <vt:lpstr>Max Pool Layer: A kind of downsampling</vt:lpstr>
      <vt:lpstr>Max Pool Layer: A kind of downsampling</vt:lpstr>
      <vt:lpstr>Max Pool Layer: A kind of downsampling</vt:lpstr>
      <vt:lpstr>Other kinds of pooling</vt:lpstr>
      <vt:lpstr>Reduce your patch size, if you can</vt:lpstr>
      <vt:lpstr>So…what is a convolutional net?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AND AUDIO SOURCE SEPARATION</dc:title>
  <dc:creator>Microsoft Office User</dc:creator>
  <cp:lastModifiedBy>Bryan A Pardo</cp:lastModifiedBy>
  <cp:revision>300</cp:revision>
  <cp:lastPrinted>2020-10-13T20:36:34Z</cp:lastPrinted>
  <dcterms:created xsi:type="dcterms:W3CDTF">2017-08-21T15:49:24Z</dcterms:created>
  <dcterms:modified xsi:type="dcterms:W3CDTF">2021-10-27T15:24:23Z</dcterms:modified>
</cp:coreProperties>
</file>